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10287000" cx="18288000"/>
  <p:notesSz cx="6858000" cy="9144000"/>
  <p:embeddedFontLst>
    <p:embeddedFont>
      <p:font typeface="Montserrat"/>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2" roundtripDataSignature="AMtx7mizmGeLpANnbNgrFYeOqLFxszS7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5.xml"/><Relationship Id="rId42" Type="http://customschemas.google.com/relationships/presentationmetadata" Target="metadata"/><Relationship Id="rId41" Type="http://schemas.openxmlformats.org/officeDocument/2006/relationships/font" Target="fonts/Open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OpenSans-bold.fntdata"/><Relationship Id="rId16" Type="http://schemas.openxmlformats.org/officeDocument/2006/relationships/slide" Target="slides/slide11.xml"/><Relationship Id="rId38" Type="http://schemas.openxmlformats.org/officeDocument/2006/relationships/font" Target="fonts/Open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1.png>
</file>

<file path=ppt/media/image32.png>
</file>

<file path=ppt/media/image33.png>
</file>

<file path=ppt/media/image34.png>
</file>

<file path=ppt/media/image37.png>
</file>

<file path=ppt/media/image39.png>
</file>

<file path=ppt/media/image4.jp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2.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5d0297d00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g35d0297d00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5" name="Google Shape;18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 name="Google Shape;20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1" name="Google Shape;22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3" name="Google Shape;24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2" name="Google Shape;25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6" name="Google Shape;26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5" name="Google Shape;28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4" name="Google Shape;30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7" name="Google Shape;32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5d0297d00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5" name="Google Shape;95;g35d0297d009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0" name="Google Shape;34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4" name="Google Shape;35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0" name="Google Shape;37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3" name="Google Shape;38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8" name="Google Shape;39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5d0297d009_0_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1" name="Google Shape;411;g35d0297d009_0_3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5d0297d009_0_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2" name="Google Shape;422;g35d0297d009_0_3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5d0297d009_0_3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2" name="Google Shape;432;g35d0297d009_0_3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2" name="Google Shape;442;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5d0297d009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g35d0297d009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5d0297d009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g35d0297d009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2" name="Google Shape;1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6" name="Google Shape;15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5" name="Google Shape;17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5"/>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6"/>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6"/>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9"/>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9"/>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0"/>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3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1"/>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31"/>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31"/>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31"/>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3"/>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3"/>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33"/>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4"/>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4"/>
          <p:cNvSpPr/>
          <p:nvPr>
            <p:ph idx="2" type="pic"/>
          </p:nvPr>
        </p:nvSpPr>
        <p:spPr>
          <a:xfrm>
            <a:off x="1792288" y="612775"/>
            <a:ext cx="5486400" cy="4114800"/>
          </a:xfrm>
          <a:prstGeom prst="rect">
            <a:avLst/>
          </a:prstGeom>
          <a:noFill/>
          <a:ln>
            <a:noFill/>
          </a:ln>
        </p:spPr>
      </p:sp>
      <p:sp>
        <p:nvSpPr>
          <p:cNvPr id="64" name="Google Shape;64;p34"/>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8.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13.png"/><Relationship Id="rId5" Type="http://schemas.openxmlformats.org/officeDocument/2006/relationships/image" Target="../media/image3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46.png"/><Relationship Id="rId5"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3.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3.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4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3.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4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6.png"/><Relationship Id="rId4"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3.png"/><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4.jp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4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jp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4.png"/><Relationship Id="rId4" Type="http://schemas.openxmlformats.org/officeDocument/2006/relationships/image" Target="../media/image24.png"/><Relationship Id="rId5"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7.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3.pn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83" name="Shape 83"/>
        <p:cNvGrpSpPr/>
        <p:nvPr/>
      </p:nvGrpSpPr>
      <p:grpSpPr>
        <a:xfrm>
          <a:off x="0" y="0"/>
          <a:ext cx="0" cy="0"/>
          <a:chOff x="0" y="0"/>
          <a:chExt cx="0" cy="0"/>
        </a:xfrm>
      </p:grpSpPr>
      <p:sp>
        <p:nvSpPr>
          <p:cNvPr id="84" name="Google Shape;84;g35d0297d009_0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85" name="Google Shape;85;g35d0297d009_0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86" name="Google Shape;86;g35d0297d009_0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87" name="Google Shape;87;g35d0297d009_0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88" name="Google Shape;88;g35d0297d009_0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g35d0297d009_0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90" name="Google Shape;90;g35d0297d009_0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91" name="Google Shape;91;g35d0297d009_0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92" name="Google Shape;92;g35d0297d009_0_0"/>
          <p:cNvSpPr txBox="1"/>
          <p:nvPr/>
        </p:nvSpPr>
        <p:spPr>
          <a:xfrm>
            <a:off x="3601920" y="4217247"/>
            <a:ext cx="11280600" cy="25278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2: PROCESOS E HILOS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86" name="Shape 186"/>
        <p:cNvGrpSpPr/>
        <p:nvPr/>
      </p:nvGrpSpPr>
      <p:grpSpPr>
        <a:xfrm>
          <a:off x="0" y="0"/>
          <a:ext cx="0" cy="0"/>
          <a:chOff x="0" y="0"/>
          <a:chExt cx="0" cy="0"/>
        </a:xfrm>
      </p:grpSpPr>
      <p:grpSp>
        <p:nvGrpSpPr>
          <p:cNvPr id="187" name="Google Shape;187;p6"/>
          <p:cNvGrpSpPr/>
          <p:nvPr/>
        </p:nvGrpSpPr>
        <p:grpSpPr>
          <a:xfrm>
            <a:off x="6591914" y="2552955"/>
            <a:ext cx="5104171" cy="6299449"/>
            <a:chOff x="0" y="-19050"/>
            <a:chExt cx="1029031" cy="1270006"/>
          </a:xfrm>
        </p:grpSpPr>
        <p:sp>
          <p:nvSpPr>
            <p:cNvPr id="188" name="Google Shape;188;p6"/>
            <p:cNvSpPr/>
            <p:nvPr/>
          </p:nvSpPr>
          <p:spPr>
            <a:xfrm>
              <a:off x="0" y="0"/>
              <a:ext cx="1029031" cy="1250956"/>
            </a:xfrm>
            <a:custGeom>
              <a:rect b="b" l="l" r="r" t="t"/>
              <a:pathLst>
                <a:path extrusionOk="0" h="1250956" w="1029031">
                  <a:moveTo>
                    <a:pt x="75839" y="0"/>
                  </a:moveTo>
                  <a:lnTo>
                    <a:pt x="953191" y="0"/>
                  </a:lnTo>
                  <a:cubicBezTo>
                    <a:pt x="995076" y="0"/>
                    <a:pt x="1029031" y="33954"/>
                    <a:pt x="1029031" y="75839"/>
                  </a:cubicBezTo>
                  <a:lnTo>
                    <a:pt x="1029031" y="1175116"/>
                  </a:lnTo>
                  <a:cubicBezTo>
                    <a:pt x="1029031" y="1217001"/>
                    <a:pt x="995076" y="1250956"/>
                    <a:pt x="953191" y="1250956"/>
                  </a:cubicBezTo>
                  <a:lnTo>
                    <a:pt x="75839" y="1250956"/>
                  </a:lnTo>
                  <a:cubicBezTo>
                    <a:pt x="33954" y="1250956"/>
                    <a:pt x="0" y="1217001"/>
                    <a:pt x="0" y="1175116"/>
                  </a:cubicBezTo>
                  <a:lnTo>
                    <a:pt x="0" y="75839"/>
                  </a:lnTo>
                  <a:cubicBezTo>
                    <a:pt x="0" y="33954"/>
                    <a:pt x="33954" y="0"/>
                    <a:pt x="75839"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6"/>
            <p:cNvSpPr txBox="1"/>
            <p:nvPr/>
          </p:nvSpPr>
          <p:spPr>
            <a:xfrm>
              <a:off x="0" y="-19050"/>
              <a:ext cx="1029031" cy="127000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90" name="Google Shape;190;p6"/>
          <p:cNvGrpSpPr/>
          <p:nvPr/>
        </p:nvGrpSpPr>
        <p:grpSpPr>
          <a:xfrm>
            <a:off x="12155129" y="2552955"/>
            <a:ext cx="5104171" cy="6299449"/>
            <a:chOff x="0" y="-19050"/>
            <a:chExt cx="1029031" cy="1270006"/>
          </a:xfrm>
        </p:grpSpPr>
        <p:sp>
          <p:nvSpPr>
            <p:cNvPr id="191" name="Google Shape;191;p6"/>
            <p:cNvSpPr/>
            <p:nvPr/>
          </p:nvSpPr>
          <p:spPr>
            <a:xfrm>
              <a:off x="0" y="0"/>
              <a:ext cx="1029031" cy="1250956"/>
            </a:xfrm>
            <a:custGeom>
              <a:rect b="b" l="l" r="r" t="t"/>
              <a:pathLst>
                <a:path extrusionOk="0" h="1250956" w="1029031">
                  <a:moveTo>
                    <a:pt x="75839" y="0"/>
                  </a:moveTo>
                  <a:lnTo>
                    <a:pt x="953191" y="0"/>
                  </a:lnTo>
                  <a:cubicBezTo>
                    <a:pt x="995076" y="0"/>
                    <a:pt x="1029031" y="33954"/>
                    <a:pt x="1029031" y="75839"/>
                  </a:cubicBezTo>
                  <a:lnTo>
                    <a:pt x="1029031" y="1175116"/>
                  </a:lnTo>
                  <a:cubicBezTo>
                    <a:pt x="1029031" y="1217001"/>
                    <a:pt x="995076" y="1250956"/>
                    <a:pt x="953191" y="1250956"/>
                  </a:cubicBezTo>
                  <a:lnTo>
                    <a:pt x="75839" y="1250956"/>
                  </a:lnTo>
                  <a:cubicBezTo>
                    <a:pt x="33954" y="1250956"/>
                    <a:pt x="0" y="1217001"/>
                    <a:pt x="0" y="1175116"/>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6"/>
            <p:cNvSpPr txBox="1"/>
            <p:nvPr/>
          </p:nvSpPr>
          <p:spPr>
            <a:xfrm>
              <a:off x="0" y="-19050"/>
              <a:ext cx="1029031" cy="127000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93" name="Google Shape;193;p6"/>
          <p:cNvGrpSpPr/>
          <p:nvPr/>
        </p:nvGrpSpPr>
        <p:grpSpPr>
          <a:xfrm>
            <a:off x="1028700" y="2552955"/>
            <a:ext cx="5104171" cy="6299449"/>
            <a:chOff x="0" y="-19050"/>
            <a:chExt cx="1029031" cy="1270006"/>
          </a:xfrm>
        </p:grpSpPr>
        <p:sp>
          <p:nvSpPr>
            <p:cNvPr id="194" name="Google Shape;194;p6"/>
            <p:cNvSpPr/>
            <p:nvPr/>
          </p:nvSpPr>
          <p:spPr>
            <a:xfrm>
              <a:off x="0" y="0"/>
              <a:ext cx="1029031" cy="1250956"/>
            </a:xfrm>
            <a:custGeom>
              <a:rect b="b" l="l" r="r" t="t"/>
              <a:pathLst>
                <a:path extrusionOk="0" h="1250956" w="1029031">
                  <a:moveTo>
                    <a:pt x="75839" y="0"/>
                  </a:moveTo>
                  <a:lnTo>
                    <a:pt x="953191" y="0"/>
                  </a:lnTo>
                  <a:cubicBezTo>
                    <a:pt x="995076" y="0"/>
                    <a:pt x="1029031" y="33954"/>
                    <a:pt x="1029031" y="75839"/>
                  </a:cubicBezTo>
                  <a:lnTo>
                    <a:pt x="1029031" y="1175116"/>
                  </a:lnTo>
                  <a:cubicBezTo>
                    <a:pt x="1029031" y="1217001"/>
                    <a:pt x="995076" y="1250956"/>
                    <a:pt x="953191" y="1250956"/>
                  </a:cubicBezTo>
                  <a:lnTo>
                    <a:pt x="75839" y="1250956"/>
                  </a:lnTo>
                  <a:cubicBezTo>
                    <a:pt x="33954" y="1250956"/>
                    <a:pt x="0" y="1217001"/>
                    <a:pt x="0" y="1175116"/>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6"/>
            <p:cNvSpPr txBox="1"/>
            <p:nvPr/>
          </p:nvSpPr>
          <p:spPr>
            <a:xfrm>
              <a:off x="0" y="-19050"/>
              <a:ext cx="1029031" cy="127000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96" name="Google Shape;196;p6"/>
          <p:cNvSpPr/>
          <p:nvPr/>
        </p:nvSpPr>
        <p:spPr>
          <a:xfrm>
            <a:off x="2656681" y="3109177"/>
            <a:ext cx="1786516" cy="1330954"/>
          </a:xfrm>
          <a:custGeom>
            <a:rect b="b" l="l" r="r" t="t"/>
            <a:pathLst>
              <a:path extrusionOk="0" h="1330954" w="1786516">
                <a:moveTo>
                  <a:pt x="0" y="0"/>
                </a:moveTo>
                <a:lnTo>
                  <a:pt x="1786516" y="0"/>
                </a:lnTo>
                <a:lnTo>
                  <a:pt x="1786516" y="1330954"/>
                </a:lnTo>
                <a:lnTo>
                  <a:pt x="0" y="1330954"/>
                </a:lnTo>
                <a:lnTo>
                  <a:pt x="0" y="0"/>
                </a:lnTo>
                <a:close/>
              </a:path>
            </a:pathLst>
          </a:custGeom>
          <a:blipFill rotWithShape="1">
            <a:blip r:embed="rId3">
              <a:alphaModFix/>
            </a:blip>
            <a:stretch>
              <a:fillRect b="0" l="0" r="0" t="0"/>
            </a:stretch>
          </a:blipFill>
          <a:ln>
            <a:noFill/>
          </a:ln>
        </p:spPr>
      </p:sp>
      <p:sp>
        <p:nvSpPr>
          <p:cNvPr id="197" name="Google Shape;197;p6"/>
          <p:cNvSpPr/>
          <p:nvPr/>
        </p:nvSpPr>
        <p:spPr>
          <a:xfrm>
            <a:off x="7679686" y="3340540"/>
            <a:ext cx="2990321" cy="885883"/>
          </a:xfrm>
          <a:custGeom>
            <a:rect b="b" l="l" r="r" t="t"/>
            <a:pathLst>
              <a:path extrusionOk="0" h="885883" w="2990321">
                <a:moveTo>
                  <a:pt x="0" y="0"/>
                </a:moveTo>
                <a:lnTo>
                  <a:pt x="2990321" y="0"/>
                </a:lnTo>
                <a:lnTo>
                  <a:pt x="2990321" y="885883"/>
                </a:lnTo>
                <a:lnTo>
                  <a:pt x="0" y="885883"/>
                </a:lnTo>
                <a:lnTo>
                  <a:pt x="0" y="0"/>
                </a:lnTo>
                <a:close/>
              </a:path>
            </a:pathLst>
          </a:custGeom>
          <a:blipFill rotWithShape="1">
            <a:blip r:embed="rId4">
              <a:alphaModFix/>
            </a:blip>
            <a:stretch>
              <a:fillRect b="0" l="0" r="0" t="0"/>
            </a:stretch>
          </a:blipFill>
          <a:ln>
            <a:noFill/>
          </a:ln>
        </p:spPr>
      </p:sp>
      <p:sp>
        <p:nvSpPr>
          <p:cNvPr id="198" name="Google Shape;198;p6"/>
          <p:cNvSpPr/>
          <p:nvPr/>
        </p:nvSpPr>
        <p:spPr>
          <a:xfrm>
            <a:off x="13908157" y="3068700"/>
            <a:ext cx="1383668" cy="1411906"/>
          </a:xfrm>
          <a:custGeom>
            <a:rect b="b" l="l" r="r" t="t"/>
            <a:pathLst>
              <a:path extrusionOk="0" h="1411906" w="1383668">
                <a:moveTo>
                  <a:pt x="0" y="0"/>
                </a:moveTo>
                <a:lnTo>
                  <a:pt x="1383668" y="0"/>
                </a:lnTo>
                <a:lnTo>
                  <a:pt x="1383668" y="1411907"/>
                </a:lnTo>
                <a:lnTo>
                  <a:pt x="0" y="1411907"/>
                </a:lnTo>
                <a:lnTo>
                  <a:pt x="0" y="0"/>
                </a:lnTo>
                <a:close/>
              </a:path>
            </a:pathLst>
          </a:custGeom>
          <a:blipFill rotWithShape="1">
            <a:blip r:embed="rId5">
              <a:alphaModFix/>
            </a:blip>
            <a:stretch>
              <a:fillRect b="0" l="0" r="0" t="0"/>
            </a:stretch>
          </a:blipFill>
          <a:ln>
            <a:noFill/>
          </a:ln>
        </p:spPr>
      </p:sp>
      <p:sp>
        <p:nvSpPr>
          <p:cNvPr id="199" name="Google Shape;199;p6"/>
          <p:cNvSpPr txBox="1"/>
          <p:nvPr/>
        </p:nvSpPr>
        <p:spPr>
          <a:xfrm>
            <a:off x="3519093" y="1415546"/>
            <a:ext cx="11249815" cy="64135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Implementaciones de sección crítica deben satisfacer los tres requisitos siguientes:</a:t>
            </a:r>
            <a:endParaRPr b="0" i="0" sz="1400" u="none" cap="none" strike="noStrike">
              <a:solidFill>
                <a:srgbClr val="000000"/>
              </a:solidFill>
              <a:latin typeface="Arial"/>
              <a:ea typeface="Arial"/>
              <a:cs typeface="Arial"/>
              <a:sym typeface="Arial"/>
            </a:endParaRPr>
          </a:p>
        </p:txBody>
      </p:sp>
      <p:sp>
        <p:nvSpPr>
          <p:cNvPr id="200" name="Google Shape;200;p6"/>
          <p:cNvSpPr txBox="1"/>
          <p:nvPr/>
        </p:nvSpPr>
        <p:spPr>
          <a:xfrm>
            <a:off x="1674467" y="5342192"/>
            <a:ext cx="3750945" cy="16548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Si el proceso P se está ejecutando en su sección crítica, entonces ningún otro proceso puede ejecutarse en sus secciones críticas.</a:t>
            </a:r>
            <a:endParaRPr b="0" i="0" sz="1400" u="none" cap="none" strike="noStrike">
              <a:solidFill>
                <a:srgbClr val="000000"/>
              </a:solidFill>
              <a:latin typeface="Arial"/>
              <a:ea typeface="Arial"/>
              <a:cs typeface="Arial"/>
              <a:sym typeface="Arial"/>
            </a:endParaRPr>
          </a:p>
          <a:p>
            <a:pPr indent="0" lvl="0" marL="0" marR="0" rtl="0" algn="ctr">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
        <p:nvSpPr>
          <p:cNvPr id="201" name="Google Shape;201;p6"/>
          <p:cNvSpPr txBox="1"/>
          <p:nvPr/>
        </p:nvSpPr>
        <p:spPr>
          <a:xfrm>
            <a:off x="7238504" y="5342192"/>
            <a:ext cx="3872686" cy="27597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1A0A33"/>
                </a:solidFill>
                <a:latin typeface="Montserrat"/>
                <a:ea typeface="Montserrat"/>
                <a:cs typeface="Montserrat"/>
                <a:sym typeface="Montserrat"/>
              </a:rPr>
              <a:t>Si ningún proceso se está ejecutando en su sección crítica y algunos procesos desean ingresar a sus secciones críticas, entonces solo aquellos procesos que no se están ejecutando en sus secciones restantes pueden participaren la decisión sobre cuál ingresará a su sección crítica.</a:t>
            </a:r>
            <a:endParaRPr b="0" i="0" sz="1400" u="none" cap="none" strike="noStrike">
              <a:solidFill>
                <a:srgbClr val="000000"/>
              </a:solidFill>
              <a:latin typeface="Arial"/>
              <a:ea typeface="Arial"/>
              <a:cs typeface="Arial"/>
              <a:sym typeface="Arial"/>
            </a:endParaRPr>
          </a:p>
        </p:txBody>
      </p:sp>
      <p:sp>
        <p:nvSpPr>
          <p:cNvPr id="202" name="Google Shape;202;p6"/>
          <p:cNvSpPr txBox="1"/>
          <p:nvPr/>
        </p:nvSpPr>
        <p:spPr>
          <a:xfrm>
            <a:off x="12862588" y="5342192"/>
            <a:ext cx="3750945" cy="220726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Existe un límite en el número de veces que otros procesos pueden ingresar a sus secciones críticas después de que un proceso haya realizado una solicitud para ingresar a su sección crítica y antes de que se conceda esa solicitud.</a:t>
            </a:r>
            <a:endParaRPr b="0" i="0" sz="1400" u="none" cap="none" strike="noStrike">
              <a:solidFill>
                <a:srgbClr val="000000"/>
              </a:solidFill>
              <a:latin typeface="Arial"/>
              <a:ea typeface="Arial"/>
              <a:cs typeface="Arial"/>
              <a:sym typeface="Arial"/>
            </a:endParaRPr>
          </a:p>
        </p:txBody>
      </p:sp>
      <p:sp>
        <p:nvSpPr>
          <p:cNvPr id="203" name="Google Shape;203;p6"/>
          <p:cNvSpPr txBox="1"/>
          <p:nvPr/>
        </p:nvSpPr>
        <p:spPr>
          <a:xfrm>
            <a:off x="1736160" y="4800977"/>
            <a:ext cx="3750945"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EXCLUSIÓN MUTUA</a:t>
            </a:r>
            <a:endParaRPr b="0" i="0" sz="1400" u="none" cap="none" strike="noStrike">
              <a:solidFill>
                <a:srgbClr val="000000"/>
              </a:solidFill>
              <a:latin typeface="Arial"/>
              <a:ea typeface="Arial"/>
              <a:cs typeface="Arial"/>
              <a:sym typeface="Arial"/>
            </a:endParaRPr>
          </a:p>
        </p:txBody>
      </p:sp>
      <p:sp>
        <p:nvSpPr>
          <p:cNvPr id="204" name="Google Shape;204;p6"/>
          <p:cNvSpPr txBox="1"/>
          <p:nvPr/>
        </p:nvSpPr>
        <p:spPr>
          <a:xfrm>
            <a:off x="7299374" y="4800977"/>
            <a:ext cx="3750945"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1A0A33"/>
                </a:solidFill>
                <a:latin typeface="Montserrat"/>
                <a:ea typeface="Montserrat"/>
                <a:cs typeface="Montserrat"/>
                <a:sym typeface="Montserrat"/>
              </a:rPr>
              <a:t>PROGRESO</a:t>
            </a:r>
            <a:endParaRPr b="0" i="0" sz="1400" u="none" cap="none" strike="noStrike">
              <a:solidFill>
                <a:srgbClr val="000000"/>
              </a:solidFill>
              <a:latin typeface="Arial"/>
              <a:ea typeface="Arial"/>
              <a:cs typeface="Arial"/>
              <a:sym typeface="Arial"/>
            </a:endParaRPr>
          </a:p>
        </p:txBody>
      </p:sp>
      <p:sp>
        <p:nvSpPr>
          <p:cNvPr id="205" name="Google Shape;205;p6"/>
          <p:cNvSpPr txBox="1"/>
          <p:nvPr/>
        </p:nvSpPr>
        <p:spPr>
          <a:xfrm>
            <a:off x="12862588" y="4800977"/>
            <a:ext cx="3750945"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ESPERA LIMITADA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09" name="Shape 209"/>
        <p:cNvGrpSpPr/>
        <p:nvPr/>
      </p:nvGrpSpPr>
      <p:grpSpPr>
        <a:xfrm>
          <a:off x="0" y="0"/>
          <a:ext cx="0" cy="0"/>
          <a:chOff x="0" y="0"/>
          <a:chExt cx="0" cy="0"/>
        </a:xfrm>
      </p:grpSpPr>
      <p:grpSp>
        <p:nvGrpSpPr>
          <p:cNvPr id="210" name="Google Shape;210;p7"/>
          <p:cNvGrpSpPr/>
          <p:nvPr/>
        </p:nvGrpSpPr>
        <p:grpSpPr>
          <a:xfrm>
            <a:off x="1294547" y="2789583"/>
            <a:ext cx="10520686" cy="6104086"/>
            <a:chOff x="0" y="-19050"/>
            <a:chExt cx="2770880" cy="1607661"/>
          </a:xfrm>
        </p:grpSpPr>
        <p:sp>
          <p:nvSpPr>
            <p:cNvPr id="211" name="Google Shape;211;p7"/>
            <p:cNvSpPr/>
            <p:nvPr/>
          </p:nvSpPr>
          <p:spPr>
            <a:xfrm>
              <a:off x="0" y="0"/>
              <a:ext cx="2770880" cy="1588611"/>
            </a:xfrm>
            <a:custGeom>
              <a:rect b="b" l="l" r="r" t="t"/>
              <a:pathLst>
                <a:path extrusionOk="0" h="1588611" w="2770880">
                  <a:moveTo>
                    <a:pt x="37530" y="0"/>
                  </a:moveTo>
                  <a:lnTo>
                    <a:pt x="2733351" y="0"/>
                  </a:lnTo>
                  <a:cubicBezTo>
                    <a:pt x="2743304" y="0"/>
                    <a:pt x="2752850" y="3954"/>
                    <a:pt x="2759888" y="10992"/>
                  </a:cubicBezTo>
                  <a:cubicBezTo>
                    <a:pt x="2766926" y="18030"/>
                    <a:pt x="2770880" y="27576"/>
                    <a:pt x="2770880" y="37530"/>
                  </a:cubicBezTo>
                  <a:lnTo>
                    <a:pt x="2770880" y="1551081"/>
                  </a:lnTo>
                  <a:cubicBezTo>
                    <a:pt x="2770880" y="1561035"/>
                    <a:pt x="2766926" y="1570580"/>
                    <a:pt x="2759888" y="1577619"/>
                  </a:cubicBezTo>
                  <a:cubicBezTo>
                    <a:pt x="2752850" y="1584657"/>
                    <a:pt x="2743304" y="1588611"/>
                    <a:pt x="2733351" y="1588611"/>
                  </a:cubicBezTo>
                  <a:lnTo>
                    <a:pt x="37530" y="1588611"/>
                  </a:lnTo>
                  <a:cubicBezTo>
                    <a:pt x="27576" y="1588611"/>
                    <a:pt x="18030" y="1584657"/>
                    <a:pt x="10992" y="1577619"/>
                  </a:cubicBezTo>
                  <a:cubicBezTo>
                    <a:pt x="3954" y="1570580"/>
                    <a:pt x="0" y="1561035"/>
                    <a:pt x="0" y="1551081"/>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
            <p:cNvSpPr txBox="1"/>
            <p:nvPr/>
          </p:nvSpPr>
          <p:spPr>
            <a:xfrm>
              <a:off x="0" y="-19050"/>
              <a:ext cx="2770880" cy="160766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13" name="Google Shape;213;p7"/>
          <p:cNvSpPr txBox="1"/>
          <p:nvPr/>
        </p:nvSpPr>
        <p:spPr>
          <a:xfrm>
            <a:off x="1343575" y="1383805"/>
            <a:ext cx="15649878" cy="115252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7500"/>
              <a:buFont typeface="Arial"/>
              <a:buNone/>
            </a:pPr>
            <a:r>
              <a:rPr b="0" i="0" lang="en-US" sz="7500" u="none" cap="none" strike="noStrike">
                <a:solidFill>
                  <a:srgbClr val="FFFFFF"/>
                </a:solidFill>
                <a:latin typeface="Arial"/>
                <a:ea typeface="Arial"/>
                <a:cs typeface="Arial"/>
                <a:sym typeface="Arial"/>
              </a:rPr>
              <a:t>LA SOLUCIÓN DE PETERSON</a:t>
            </a:r>
            <a:endParaRPr b="0" i="0" sz="1400" u="none" cap="none" strike="noStrike">
              <a:solidFill>
                <a:srgbClr val="000000"/>
              </a:solidFill>
              <a:latin typeface="Arial"/>
              <a:ea typeface="Arial"/>
              <a:cs typeface="Arial"/>
              <a:sym typeface="Arial"/>
            </a:endParaRPr>
          </a:p>
        </p:txBody>
      </p:sp>
      <p:sp>
        <p:nvSpPr>
          <p:cNvPr id="214" name="Google Shape;214;p7"/>
          <p:cNvSpPr txBox="1"/>
          <p:nvPr/>
        </p:nvSpPr>
        <p:spPr>
          <a:xfrm>
            <a:off x="1773451" y="3204587"/>
            <a:ext cx="9532441" cy="51295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El informático llamado Gary L. Peterson dio un enfoque muy utilizado para resolver el problema de la sección crítica.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En esta solución, cuando un proceso se ejecuta en la sección crítica al mismo tiempo, otros procesos pueden acceder al resto del código y también es posible lo contrario. Lo importante es que esta solución garantiza que solo un proceso esté ejecutando una sección crítica al mismo tiempo. Entendamos esta solución con la ayuda de un ejemplo.</a:t>
            </a:r>
            <a:endParaRPr b="0" i="0" sz="1400" u="none" cap="none" strike="noStrike">
              <a:solidFill>
                <a:srgbClr val="000000"/>
              </a:solidFill>
              <a:latin typeface="Arial"/>
              <a:ea typeface="Arial"/>
              <a:cs typeface="Arial"/>
              <a:sym typeface="Arial"/>
            </a:endParaRPr>
          </a:p>
        </p:txBody>
      </p:sp>
      <p:grpSp>
        <p:nvGrpSpPr>
          <p:cNvPr id="215" name="Google Shape;215;p7"/>
          <p:cNvGrpSpPr/>
          <p:nvPr/>
        </p:nvGrpSpPr>
        <p:grpSpPr>
          <a:xfrm>
            <a:off x="12042413" y="2690669"/>
            <a:ext cx="4951041" cy="6104086"/>
            <a:chOff x="0" y="-19050"/>
            <a:chExt cx="1303978" cy="1607661"/>
          </a:xfrm>
        </p:grpSpPr>
        <p:sp>
          <p:nvSpPr>
            <p:cNvPr id="216" name="Google Shape;216;p7"/>
            <p:cNvSpPr/>
            <p:nvPr/>
          </p:nvSpPr>
          <p:spPr>
            <a:xfrm>
              <a:off x="0" y="0"/>
              <a:ext cx="1303978" cy="1588611"/>
            </a:xfrm>
            <a:custGeom>
              <a:rect b="b" l="l" r="r" t="t"/>
              <a:pathLst>
                <a:path extrusionOk="0" h="1588611" w="1303978">
                  <a:moveTo>
                    <a:pt x="79748" y="0"/>
                  </a:moveTo>
                  <a:lnTo>
                    <a:pt x="1224229" y="0"/>
                  </a:lnTo>
                  <a:cubicBezTo>
                    <a:pt x="1245380" y="0"/>
                    <a:pt x="1265664" y="8402"/>
                    <a:pt x="1280620" y="23358"/>
                  </a:cubicBezTo>
                  <a:cubicBezTo>
                    <a:pt x="1295576" y="38314"/>
                    <a:pt x="1303978" y="58598"/>
                    <a:pt x="1303978" y="79748"/>
                  </a:cubicBezTo>
                  <a:lnTo>
                    <a:pt x="1303978" y="1508862"/>
                  </a:lnTo>
                  <a:cubicBezTo>
                    <a:pt x="1303978" y="1530013"/>
                    <a:pt x="1295576" y="1550297"/>
                    <a:pt x="1280620" y="1565253"/>
                  </a:cubicBezTo>
                  <a:cubicBezTo>
                    <a:pt x="1265664" y="1580209"/>
                    <a:pt x="1245380" y="1588611"/>
                    <a:pt x="1224229" y="1588611"/>
                  </a:cubicBezTo>
                  <a:lnTo>
                    <a:pt x="79748" y="1588611"/>
                  </a:lnTo>
                  <a:cubicBezTo>
                    <a:pt x="58598" y="1588611"/>
                    <a:pt x="38314" y="1580209"/>
                    <a:pt x="23358" y="1565253"/>
                  </a:cubicBezTo>
                  <a:cubicBezTo>
                    <a:pt x="8402" y="1550297"/>
                    <a:pt x="0" y="1530013"/>
                    <a:pt x="0" y="1508862"/>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7"/>
            <p:cNvSpPr txBox="1"/>
            <p:nvPr/>
          </p:nvSpPr>
          <p:spPr>
            <a:xfrm>
              <a:off x="0" y="-19050"/>
              <a:ext cx="1303978" cy="160766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18" name="Google Shape;218;p7"/>
          <p:cNvSpPr/>
          <p:nvPr/>
        </p:nvSpPr>
        <p:spPr>
          <a:xfrm>
            <a:off x="12521403" y="3782347"/>
            <a:ext cx="3993059" cy="3993059"/>
          </a:xfrm>
          <a:custGeom>
            <a:rect b="b" l="l" r="r" t="t"/>
            <a:pathLst>
              <a:path extrusionOk="0" h="3993059" w="3993059">
                <a:moveTo>
                  <a:pt x="0" y="0"/>
                </a:moveTo>
                <a:lnTo>
                  <a:pt x="3993059" y="0"/>
                </a:lnTo>
                <a:lnTo>
                  <a:pt x="3993059" y="3993060"/>
                </a:lnTo>
                <a:lnTo>
                  <a:pt x="0" y="3993060"/>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22" name="Shape 222"/>
        <p:cNvGrpSpPr/>
        <p:nvPr/>
      </p:nvGrpSpPr>
      <p:grpSpPr>
        <a:xfrm>
          <a:off x="0" y="0"/>
          <a:ext cx="0" cy="0"/>
          <a:chOff x="0" y="0"/>
          <a:chExt cx="0" cy="0"/>
        </a:xfrm>
      </p:grpSpPr>
      <p:sp>
        <p:nvSpPr>
          <p:cNvPr id="223" name="Google Shape;223;p8"/>
          <p:cNvSpPr/>
          <p:nvPr/>
        </p:nvSpPr>
        <p:spPr>
          <a:xfrm rot="-4155275">
            <a:off x="21114" y="-5422401"/>
            <a:ext cx="19088137" cy="19072231"/>
          </a:xfrm>
          <a:custGeom>
            <a:rect b="b" l="l" r="r" t="t"/>
            <a:pathLst>
              <a:path extrusionOk="0" h="19072231" w="19088137">
                <a:moveTo>
                  <a:pt x="0" y="0"/>
                </a:moveTo>
                <a:lnTo>
                  <a:pt x="19088138" y="0"/>
                </a:lnTo>
                <a:lnTo>
                  <a:pt x="19088138" y="19072231"/>
                </a:lnTo>
                <a:lnTo>
                  <a:pt x="0" y="19072231"/>
                </a:lnTo>
                <a:lnTo>
                  <a:pt x="0" y="0"/>
                </a:lnTo>
                <a:close/>
              </a:path>
            </a:pathLst>
          </a:custGeom>
          <a:blipFill rotWithShape="1">
            <a:blip r:embed="rId3">
              <a:alphaModFix/>
            </a:blip>
            <a:stretch>
              <a:fillRect b="0" l="0" r="0" t="0"/>
            </a:stretch>
          </a:blipFill>
          <a:ln>
            <a:noFill/>
          </a:ln>
        </p:spPr>
      </p:sp>
      <p:grpSp>
        <p:nvGrpSpPr>
          <p:cNvPr id="224" name="Google Shape;224;p8"/>
          <p:cNvGrpSpPr/>
          <p:nvPr/>
        </p:nvGrpSpPr>
        <p:grpSpPr>
          <a:xfrm>
            <a:off x="1154015" y="1849854"/>
            <a:ext cx="15979971" cy="6514962"/>
            <a:chOff x="0" y="-19050"/>
            <a:chExt cx="4208717" cy="1715875"/>
          </a:xfrm>
        </p:grpSpPr>
        <p:sp>
          <p:nvSpPr>
            <p:cNvPr id="225" name="Google Shape;225;p8"/>
            <p:cNvSpPr/>
            <p:nvPr/>
          </p:nvSpPr>
          <p:spPr>
            <a:xfrm>
              <a:off x="0" y="0"/>
              <a:ext cx="4208717" cy="1696825"/>
            </a:xfrm>
            <a:custGeom>
              <a:rect b="b" l="l" r="r" t="t"/>
              <a:pathLst>
                <a:path extrusionOk="0" h="1696825" w="4208717">
                  <a:moveTo>
                    <a:pt x="24708" y="0"/>
                  </a:moveTo>
                  <a:lnTo>
                    <a:pt x="4184009" y="0"/>
                  </a:lnTo>
                  <a:cubicBezTo>
                    <a:pt x="4190562" y="0"/>
                    <a:pt x="4196846" y="2603"/>
                    <a:pt x="4201480" y="7237"/>
                  </a:cubicBezTo>
                  <a:cubicBezTo>
                    <a:pt x="4206113" y="11871"/>
                    <a:pt x="4208717" y="18155"/>
                    <a:pt x="4208717" y="24708"/>
                  </a:cubicBezTo>
                  <a:lnTo>
                    <a:pt x="4208717" y="1672117"/>
                  </a:lnTo>
                  <a:cubicBezTo>
                    <a:pt x="4208717" y="1678670"/>
                    <a:pt x="4206113" y="1684954"/>
                    <a:pt x="4201480" y="1689588"/>
                  </a:cubicBezTo>
                  <a:cubicBezTo>
                    <a:pt x="4196846" y="1694222"/>
                    <a:pt x="4190562" y="1696825"/>
                    <a:pt x="4184009" y="1696825"/>
                  </a:cubicBezTo>
                  <a:lnTo>
                    <a:pt x="24708" y="1696825"/>
                  </a:lnTo>
                  <a:cubicBezTo>
                    <a:pt x="18155" y="1696825"/>
                    <a:pt x="11871" y="1694222"/>
                    <a:pt x="7237" y="1689588"/>
                  </a:cubicBezTo>
                  <a:cubicBezTo>
                    <a:pt x="2603" y="1684954"/>
                    <a:pt x="0" y="1678670"/>
                    <a:pt x="0" y="1672117"/>
                  </a:cubicBezTo>
                  <a:lnTo>
                    <a:pt x="0" y="24708"/>
                  </a:lnTo>
                  <a:cubicBezTo>
                    <a:pt x="0" y="18155"/>
                    <a:pt x="2603" y="11871"/>
                    <a:pt x="7237" y="7237"/>
                  </a:cubicBezTo>
                  <a:cubicBezTo>
                    <a:pt x="11871" y="2603"/>
                    <a:pt x="18155" y="0"/>
                    <a:pt x="2470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8"/>
            <p:cNvSpPr txBox="1"/>
            <p:nvPr/>
          </p:nvSpPr>
          <p:spPr>
            <a:xfrm>
              <a:off x="0" y="-19050"/>
              <a:ext cx="4208717" cy="171587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27" name="Google Shape;227;p8"/>
          <p:cNvSpPr txBox="1"/>
          <p:nvPr/>
        </p:nvSpPr>
        <p:spPr>
          <a:xfrm>
            <a:off x="1646218" y="2354897"/>
            <a:ext cx="14995500" cy="664140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La solución de Peterson requiere que se compartan dos elementos de datos entre los procesos:</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ctr">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int turn;</a:t>
            </a:r>
            <a:endParaRPr b="0" i="0" sz="1400" u="none" cap="none" strike="noStrike">
              <a:solidFill>
                <a:srgbClr val="000000"/>
              </a:solidFill>
              <a:latin typeface="Arial"/>
              <a:ea typeface="Arial"/>
              <a:cs typeface="Arial"/>
              <a:sym typeface="Arial"/>
            </a:endParaRPr>
          </a:p>
          <a:p>
            <a:pPr indent="0" lvl="0" marL="0" marR="0" rtl="0" algn="ctr">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boolean flag[n];</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La variable turno indica a quién le toca entrar en su sección crítica. Eso es, si     turn == i, entonces el proceso Pi puede ejecutarse en su sección crítica.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El arreglo flag se utiliza para indicar si un proceso está listo para ingresar a su sección crítica. Por ejemplo, si flag[i] es verdadero, este valor indica que Pi está listo para ingresar su sección crítica.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31" name="Shape 231"/>
        <p:cNvGrpSpPr/>
        <p:nvPr/>
      </p:nvGrpSpPr>
      <p:grpSpPr>
        <a:xfrm>
          <a:off x="0" y="0"/>
          <a:ext cx="0" cy="0"/>
          <a:chOff x="0" y="0"/>
          <a:chExt cx="0" cy="0"/>
        </a:xfrm>
      </p:grpSpPr>
      <p:sp>
        <p:nvSpPr>
          <p:cNvPr id="232" name="Google Shape;232;p9"/>
          <p:cNvSpPr/>
          <p:nvPr/>
        </p:nvSpPr>
        <p:spPr>
          <a:xfrm rot="-4155275">
            <a:off x="21114" y="-5422401"/>
            <a:ext cx="19088137" cy="19072231"/>
          </a:xfrm>
          <a:custGeom>
            <a:rect b="b" l="l" r="r" t="t"/>
            <a:pathLst>
              <a:path extrusionOk="0" h="19072231" w="19088137">
                <a:moveTo>
                  <a:pt x="0" y="0"/>
                </a:moveTo>
                <a:lnTo>
                  <a:pt x="19088138" y="0"/>
                </a:lnTo>
                <a:lnTo>
                  <a:pt x="19088138" y="19072231"/>
                </a:lnTo>
                <a:lnTo>
                  <a:pt x="0" y="19072231"/>
                </a:lnTo>
                <a:lnTo>
                  <a:pt x="0" y="0"/>
                </a:lnTo>
                <a:close/>
              </a:path>
            </a:pathLst>
          </a:custGeom>
          <a:blipFill rotWithShape="1">
            <a:blip r:embed="rId3">
              <a:alphaModFix/>
            </a:blip>
            <a:stretch>
              <a:fillRect b="0" l="0" r="0" t="0"/>
            </a:stretch>
          </a:blipFill>
          <a:ln>
            <a:noFill/>
          </a:ln>
        </p:spPr>
      </p:sp>
      <p:grpSp>
        <p:nvGrpSpPr>
          <p:cNvPr id="233" name="Google Shape;233;p9"/>
          <p:cNvGrpSpPr/>
          <p:nvPr/>
        </p:nvGrpSpPr>
        <p:grpSpPr>
          <a:xfrm>
            <a:off x="1154015" y="693316"/>
            <a:ext cx="15979971" cy="9117173"/>
            <a:chOff x="0" y="-19050"/>
            <a:chExt cx="4208717" cy="2401231"/>
          </a:xfrm>
        </p:grpSpPr>
        <p:sp>
          <p:nvSpPr>
            <p:cNvPr id="234" name="Google Shape;234;p9"/>
            <p:cNvSpPr/>
            <p:nvPr/>
          </p:nvSpPr>
          <p:spPr>
            <a:xfrm>
              <a:off x="0" y="0"/>
              <a:ext cx="4208717" cy="2382181"/>
            </a:xfrm>
            <a:custGeom>
              <a:rect b="b" l="l" r="r" t="t"/>
              <a:pathLst>
                <a:path extrusionOk="0" h="2382181" w="4208717">
                  <a:moveTo>
                    <a:pt x="24708" y="0"/>
                  </a:moveTo>
                  <a:lnTo>
                    <a:pt x="4184009" y="0"/>
                  </a:lnTo>
                  <a:cubicBezTo>
                    <a:pt x="4190562" y="0"/>
                    <a:pt x="4196846" y="2603"/>
                    <a:pt x="4201480" y="7237"/>
                  </a:cubicBezTo>
                  <a:cubicBezTo>
                    <a:pt x="4206113" y="11871"/>
                    <a:pt x="4208717" y="18155"/>
                    <a:pt x="4208717" y="24708"/>
                  </a:cubicBezTo>
                  <a:lnTo>
                    <a:pt x="4208717" y="2357473"/>
                  </a:lnTo>
                  <a:cubicBezTo>
                    <a:pt x="4208717" y="2364026"/>
                    <a:pt x="4206113" y="2370310"/>
                    <a:pt x="4201480" y="2374944"/>
                  </a:cubicBezTo>
                  <a:cubicBezTo>
                    <a:pt x="4196846" y="2379578"/>
                    <a:pt x="4190562" y="2382181"/>
                    <a:pt x="4184009" y="2382181"/>
                  </a:cubicBezTo>
                  <a:lnTo>
                    <a:pt x="24708" y="2382181"/>
                  </a:lnTo>
                  <a:cubicBezTo>
                    <a:pt x="18155" y="2382181"/>
                    <a:pt x="11871" y="2379578"/>
                    <a:pt x="7237" y="2374944"/>
                  </a:cubicBezTo>
                  <a:cubicBezTo>
                    <a:pt x="2603" y="2370310"/>
                    <a:pt x="0" y="2364026"/>
                    <a:pt x="0" y="2357473"/>
                  </a:cubicBezTo>
                  <a:lnTo>
                    <a:pt x="0" y="24708"/>
                  </a:lnTo>
                  <a:cubicBezTo>
                    <a:pt x="0" y="18155"/>
                    <a:pt x="2603" y="11871"/>
                    <a:pt x="7237" y="7237"/>
                  </a:cubicBezTo>
                  <a:cubicBezTo>
                    <a:pt x="11871" y="2603"/>
                    <a:pt x="18155" y="0"/>
                    <a:pt x="2470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9"/>
            <p:cNvSpPr txBox="1"/>
            <p:nvPr/>
          </p:nvSpPr>
          <p:spPr>
            <a:xfrm>
              <a:off x="0" y="-19050"/>
              <a:ext cx="4208717" cy="240123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36" name="Google Shape;236;p9"/>
          <p:cNvSpPr txBox="1"/>
          <p:nvPr/>
        </p:nvSpPr>
        <p:spPr>
          <a:xfrm>
            <a:off x="1901904" y="2721154"/>
            <a:ext cx="7056471" cy="64154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do{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flag[0]=True;</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turn = 1;</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while( flag[1] == True &amp;&amp; turn == 1){</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r>
              <a:rPr b="0" i="0" lang="en-US" sz="2599" u="none" cap="none" strike="noStrike">
                <a:solidFill>
                  <a:srgbClr val="67D3CD"/>
                </a:solidFill>
                <a:latin typeface="Montserrat"/>
                <a:ea typeface="Montserrat"/>
                <a:cs typeface="Montserrat"/>
                <a:sym typeface="Montserrat"/>
              </a:rPr>
              <a:t>// Espera...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 Seccioncritica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r>
              <a:rPr b="0" i="0" lang="en-US" sz="2599" u="none" cap="none" strike="noStrike">
                <a:solidFill>
                  <a:srgbClr val="67D3CD"/>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 Fin de seccioncritica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67D3CD"/>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flag[0]=False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 while(True)</a:t>
            </a:r>
            <a:endParaRPr b="0" i="0" sz="1400" u="none" cap="none" strike="noStrike">
              <a:solidFill>
                <a:srgbClr val="000000"/>
              </a:solidFill>
              <a:latin typeface="Arial"/>
              <a:ea typeface="Arial"/>
              <a:cs typeface="Arial"/>
              <a:sym typeface="Arial"/>
            </a:endParaRPr>
          </a:p>
        </p:txBody>
      </p:sp>
      <p:sp>
        <p:nvSpPr>
          <p:cNvPr id="237" name="Google Shape;237;p9"/>
          <p:cNvSpPr txBox="1"/>
          <p:nvPr/>
        </p:nvSpPr>
        <p:spPr>
          <a:xfrm>
            <a:off x="9565183" y="2721154"/>
            <a:ext cx="7026036" cy="64154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do{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flag[1]=True;</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turn = 0;</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while( flag[0] == True &amp;&amp; turn == 0){</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 Espera...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 Seccioncritica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67D3CD"/>
                </a:solidFill>
                <a:latin typeface="Montserrat"/>
                <a:ea typeface="Montserrat"/>
                <a:cs typeface="Montserrat"/>
                <a:sym typeface="Montserrat"/>
              </a:rPr>
              <a:t>     // Fin de seccioncritica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67D3CD"/>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flag[1]=False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 } while(True)</a:t>
            </a:r>
            <a:endParaRPr b="0" i="0" sz="1400" u="none" cap="none" strike="noStrike">
              <a:solidFill>
                <a:srgbClr val="000000"/>
              </a:solidFill>
              <a:latin typeface="Arial"/>
              <a:ea typeface="Arial"/>
              <a:cs typeface="Arial"/>
              <a:sym typeface="Arial"/>
            </a:endParaRPr>
          </a:p>
        </p:txBody>
      </p:sp>
      <p:cxnSp>
        <p:nvCxnSpPr>
          <p:cNvPr id="238" name="Google Shape;238;p9"/>
          <p:cNvCxnSpPr/>
          <p:nvPr/>
        </p:nvCxnSpPr>
        <p:spPr>
          <a:xfrm>
            <a:off x="9160036" y="2740204"/>
            <a:ext cx="0" cy="6396355"/>
          </a:xfrm>
          <a:prstGeom prst="straightConnector1">
            <a:avLst/>
          </a:prstGeom>
          <a:noFill/>
          <a:ln cap="flat" cmpd="sng" w="38100">
            <a:solidFill>
              <a:srgbClr val="FFFFFF"/>
            </a:solidFill>
            <a:prstDash val="dot"/>
            <a:round/>
            <a:headEnd len="sm" w="sm" type="none"/>
            <a:tailEnd len="sm" w="sm" type="none"/>
          </a:ln>
        </p:spPr>
      </p:cxnSp>
      <p:sp>
        <p:nvSpPr>
          <p:cNvPr id="239" name="Google Shape;239;p9"/>
          <p:cNvSpPr txBox="1"/>
          <p:nvPr/>
        </p:nvSpPr>
        <p:spPr>
          <a:xfrm>
            <a:off x="1901904" y="1607916"/>
            <a:ext cx="1010538" cy="765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P1:</a:t>
            </a:r>
            <a:endParaRPr b="0" i="0" sz="1400" u="none" cap="none" strike="noStrike">
              <a:solidFill>
                <a:srgbClr val="000000"/>
              </a:solidFill>
              <a:latin typeface="Arial"/>
              <a:ea typeface="Arial"/>
              <a:cs typeface="Arial"/>
              <a:sym typeface="Arial"/>
            </a:endParaRPr>
          </a:p>
        </p:txBody>
      </p:sp>
      <p:sp>
        <p:nvSpPr>
          <p:cNvPr id="240" name="Google Shape;240;p9"/>
          <p:cNvSpPr txBox="1"/>
          <p:nvPr/>
        </p:nvSpPr>
        <p:spPr>
          <a:xfrm>
            <a:off x="9519530" y="1607916"/>
            <a:ext cx="1254020" cy="765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P2: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44" name="Shape 244"/>
        <p:cNvGrpSpPr/>
        <p:nvPr/>
      </p:nvGrpSpPr>
      <p:grpSpPr>
        <a:xfrm>
          <a:off x="0" y="0"/>
          <a:ext cx="0" cy="0"/>
          <a:chOff x="0" y="0"/>
          <a:chExt cx="0" cy="0"/>
        </a:xfrm>
      </p:grpSpPr>
      <p:sp>
        <p:nvSpPr>
          <p:cNvPr id="245" name="Google Shape;245;p10"/>
          <p:cNvSpPr/>
          <p:nvPr/>
        </p:nvSpPr>
        <p:spPr>
          <a:xfrm rot="-908743">
            <a:off x="-687917" y="-3920930"/>
            <a:ext cx="17075267" cy="16819138"/>
          </a:xfrm>
          <a:custGeom>
            <a:rect b="b" l="l" r="r" t="t"/>
            <a:pathLst>
              <a:path extrusionOk="0" h="16819138" w="17075267">
                <a:moveTo>
                  <a:pt x="0" y="0"/>
                </a:moveTo>
                <a:lnTo>
                  <a:pt x="17075268" y="0"/>
                </a:lnTo>
                <a:lnTo>
                  <a:pt x="17075268" y="16819139"/>
                </a:lnTo>
                <a:lnTo>
                  <a:pt x="0" y="16819139"/>
                </a:lnTo>
                <a:lnTo>
                  <a:pt x="0" y="0"/>
                </a:lnTo>
                <a:close/>
              </a:path>
            </a:pathLst>
          </a:custGeom>
          <a:blipFill rotWithShape="1">
            <a:blip r:embed="rId3">
              <a:alphaModFix/>
            </a:blip>
            <a:stretch>
              <a:fillRect b="0" l="0" r="0" t="0"/>
            </a:stretch>
          </a:blipFill>
          <a:ln>
            <a:noFill/>
          </a:ln>
        </p:spPr>
      </p:sp>
      <p:sp>
        <p:nvSpPr>
          <p:cNvPr id="246" name="Google Shape;246;p10"/>
          <p:cNvSpPr/>
          <p:nvPr/>
        </p:nvSpPr>
        <p:spPr>
          <a:xfrm>
            <a:off x="4328464" y="2459941"/>
            <a:ext cx="9326273" cy="1737018"/>
          </a:xfrm>
          <a:custGeom>
            <a:rect b="b" l="l" r="r" t="t"/>
            <a:pathLst>
              <a:path extrusionOk="0" h="1737018" w="9326273">
                <a:moveTo>
                  <a:pt x="0" y="0"/>
                </a:moveTo>
                <a:lnTo>
                  <a:pt x="9326272" y="0"/>
                </a:lnTo>
                <a:lnTo>
                  <a:pt x="9326272" y="1737019"/>
                </a:lnTo>
                <a:lnTo>
                  <a:pt x="0" y="1737019"/>
                </a:lnTo>
                <a:lnTo>
                  <a:pt x="0" y="0"/>
                </a:lnTo>
                <a:close/>
              </a:path>
            </a:pathLst>
          </a:custGeom>
          <a:blipFill rotWithShape="1">
            <a:blip r:embed="rId4">
              <a:alphaModFix/>
            </a:blip>
            <a:stretch>
              <a:fillRect b="0" l="0" r="0" t="0"/>
            </a:stretch>
          </a:blipFill>
          <a:ln>
            <a:noFill/>
          </a:ln>
        </p:spPr>
      </p:sp>
      <p:sp>
        <p:nvSpPr>
          <p:cNvPr id="247" name="Google Shape;247;p10"/>
          <p:cNvSpPr/>
          <p:nvPr/>
        </p:nvSpPr>
        <p:spPr>
          <a:xfrm>
            <a:off x="5660801" y="5889762"/>
            <a:ext cx="6661599" cy="3164259"/>
          </a:xfrm>
          <a:custGeom>
            <a:rect b="b" l="l" r="r" t="t"/>
            <a:pathLst>
              <a:path extrusionOk="0" h="3164259" w="6661599">
                <a:moveTo>
                  <a:pt x="0" y="0"/>
                </a:moveTo>
                <a:lnTo>
                  <a:pt x="6661598" y="0"/>
                </a:lnTo>
                <a:lnTo>
                  <a:pt x="6661598" y="3164260"/>
                </a:lnTo>
                <a:lnTo>
                  <a:pt x="0" y="3164260"/>
                </a:lnTo>
                <a:lnTo>
                  <a:pt x="0" y="0"/>
                </a:lnTo>
                <a:close/>
              </a:path>
            </a:pathLst>
          </a:custGeom>
          <a:blipFill rotWithShape="1">
            <a:blip r:embed="rId5">
              <a:alphaModFix/>
            </a:blip>
            <a:stretch>
              <a:fillRect b="0" l="0" r="0" t="0"/>
            </a:stretch>
          </a:blipFill>
          <a:ln>
            <a:noFill/>
          </a:ln>
        </p:spPr>
      </p:sp>
      <p:sp>
        <p:nvSpPr>
          <p:cNvPr id="248" name="Google Shape;248;p10"/>
          <p:cNvSpPr txBox="1"/>
          <p:nvPr/>
        </p:nvSpPr>
        <p:spPr>
          <a:xfrm>
            <a:off x="1028700" y="5057775"/>
            <a:ext cx="16230600" cy="43243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699"/>
              <a:buFont typeface="Arial"/>
              <a:buNone/>
            </a:pPr>
            <a:r>
              <a:rPr b="0" i="0" lang="en-US" sz="2699" u="none" cap="none" strike="noStrike">
                <a:solidFill>
                  <a:srgbClr val="FFFFFF"/>
                </a:solidFill>
                <a:latin typeface="Montserrat"/>
                <a:ea typeface="Montserrat"/>
                <a:cs typeface="Montserrat"/>
                <a:sym typeface="Montserrat"/>
              </a:rPr>
              <a:t>Ni ocurren problemas al ejecutarse de manera paralela.</a:t>
            </a:r>
            <a:endParaRPr b="0" i="0" sz="1400" u="none" cap="none" strike="noStrike">
              <a:solidFill>
                <a:srgbClr val="000000"/>
              </a:solidFill>
              <a:latin typeface="Arial"/>
              <a:ea typeface="Arial"/>
              <a:cs typeface="Arial"/>
              <a:sym typeface="Arial"/>
            </a:endParaRPr>
          </a:p>
        </p:txBody>
      </p:sp>
      <p:sp>
        <p:nvSpPr>
          <p:cNvPr id="249" name="Google Shape;249;p10"/>
          <p:cNvSpPr txBox="1"/>
          <p:nvPr/>
        </p:nvSpPr>
        <p:spPr>
          <a:xfrm>
            <a:off x="1028700" y="1204403"/>
            <a:ext cx="16230600" cy="87058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699"/>
              <a:buFont typeface="Arial"/>
              <a:buNone/>
            </a:pPr>
            <a:r>
              <a:rPr b="0" i="0" lang="en-US" sz="2699" u="none" cap="none" strike="noStrike">
                <a:solidFill>
                  <a:srgbClr val="FFFFFF"/>
                </a:solidFill>
                <a:latin typeface="Montserrat"/>
                <a:ea typeface="Montserrat"/>
                <a:cs typeface="Montserrat"/>
                <a:sym typeface="Montserrat"/>
              </a:rPr>
              <a:t>Al comportamiento de addA es independiente del comportamiento de addB y, por lo tanto, no tiene problemas para ejecutarse de manera concurrente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3" name="Shape 253"/>
        <p:cNvGrpSpPr/>
        <p:nvPr/>
      </p:nvGrpSpPr>
      <p:grpSpPr>
        <a:xfrm>
          <a:off x="0" y="0"/>
          <a:ext cx="0" cy="0"/>
          <a:chOff x="0" y="0"/>
          <a:chExt cx="0" cy="0"/>
        </a:xfrm>
      </p:grpSpPr>
      <p:sp>
        <p:nvSpPr>
          <p:cNvPr id="254" name="Google Shape;254;p11"/>
          <p:cNvSpPr/>
          <p:nvPr/>
        </p:nvSpPr>
        <p:spPr>
          <a:xfrm>
            <a:off x="-614888" y="-849952"/>
            <a:ext cx="19517775" cy="12938659"/>
          </a:xfrm>
          <a:custGeom>
            <a:rect b="b" l="l" r="r" t="t"/>
            <a:pathLst>
              <a:path extrusionOk="0" h="12938659" w="19517775">
                <a:moveTo>
                  <a:pt x="0" y="0"/>
                </a:moveTo>
                <a:lnTo>
                  <a:pt x="19517776" y="0"/>
                </a:lnTo>
                <a:lnTo>
                  <a:pt x="19517776" y="12938658"/>
                </a:lnTo>
                <a:lnTo>
                  <a:pt x="0" y="12938658"/>
                </a:lnTo>
                <a:lnTo>
                  <a:pt x="0" y="0"/>
                </a:lnTo>
                <a:close/>
              </a:path>
            </a:pathLst>
          </a:custGeom>
          <a:blipFill rotWithShape="1">
            <a:blip r:embed="rId3">
              <a:alphaModFix/>
            </a:blip>
            <a:stretch>
              <a:fillRect b="0" l="0" r="0" t="0"/>
            </a:stretch>
          </a:blipFill>
          <a:ln>
            <a:noFill/>
          </a:ln>
        </p:spPr>
      </p:sp>
      <p:grpSp>
        <p:nvGrpSpPr>
          <p:cNvPr id="255" name="Google Shape;255;p11"/>
          <p:cNvGrpSpPr/>
          <p:nvPr/>
        </p:nvGrpSpPr>
        <p:grpSpPr>
          <a:xfrm>
            <a:off x="1294547" y="2607268"/>
            <a:ext cx="10520686" cy="6468717"/>
            <a:chOff x="0" y="-19050"/>
            <a:chExt cx="2770880" cy="1703695"/>
          </a:xfrm>
        </p:grpSpPr>
        <p:sp>
          <p:nvSpPr>
            <p:cNvPr id="256" name="Google Shape;256;p11"/>
            <p:cNvSpPr/>
            <p:nvPr/>
          </p:nvSpPr>
          <p:spPr>
            <a:xfrm>
              <a:off x="0" y="0"/>
              <a:ext cx="2770880" cy="1684645"/>
            </a:xfrm>
            <a:custGeom>
              <a:rect b="b" l="l" r="r" t="t"/>
              <a:pathLst>
                <a:path extrusionOk="0" h="1684645" w="2770880">
                  <a:moveTo>
                    <a:pt x="37530" y="0"/>
                  </a:moveTo>
                  <a:lnTo>
                    <a:pt x="2733351" y="0"/>
                  </a:lnTo>
                  <a:cubicBezTo>
                    <a:pt x="2743304" y="0"/>
                    <a:pt x="2752850" y="3954"/>
                    <a:pt x="2759888" y="10992"/>
                  </a:cubicBezTo>
                  <a:cubicBezTo>
                    <a:pt x="2766926" y="18030"/>
                    <a:pt x="2770880" y="27576"/>
                    <a:pt x="2770880" y="37530"/>
                  </a:cubicBezTo>
                  <a:lnTo>
                    <a:pt x="2770880" y="1647115"/>
                  </a:lnTo>
                  <a:cubicBezTo>
                    <a:pt x="2770880" y="1657069"/>
                    <a:pt x="2766926" y="1666615"/>
                    <a:pt x="2759888" y="1673653"/>
                  </a:cubicBezTo>
                  <a:cubicBezTo>
                    <a:pt x="2752850" y="1680691"/>
                    <a:pt x="2743304" y="1684645"/>
                    <a:pt x="2733351" y="1684645"/>
                  </a:cubicBezTo>
                  <a:lnTo>
                    <a:pt x="37530" y="1684645"/>
                  </a:lnTo>
                  <a:cubicBezTo>
                    <a:pt x="27576" y="1684645"/>
                    <a:pt x="18030" y="1680691"/>
                    <a:pt x="10992" y="1673653"/>
                  </a:cubicBezTo>
                  <a:cubicBezTo>
                    <a:pt x="3954" y="1666615"/>
                    <a:pt x="0" y="1657069"/>
                    <a:pt x="0" y="1647115"/>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1"/>
            <p:cNvSpPr txBox="1"/>
            <p:nvPr/>
          </p:nvSpPr>
          <p:spPr>
            <a:xfrm>
              <a:off x="0" y="-19050"/>
              <a:ext cx="2770880" cy="17036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58" name="Google Shape;258;p11"/>
          <p:cNvGrpSpPr/>
          <p:nvPr/>
        </p:nvGrpSpPr>
        <p:grpSpPr>
          <a:xfrm>
            <a:off x="12042413" y="2508354"/>
            <a:ext cx="4951041" cy="6567631"/>
            <a:chOff x="0" y="-19050"/>
            <a:chExt cx="1303978" cy="1729747"/>
          </a:xfrm>
        </p:grpSpPr>
        <p:sp>
          <p:nvSpPr>
            <p:cNvPr id="259" name="Google Shape;259;p11"/>
            <p:cNvSpPr/>
            <p:nvPr/>
          </p:nvSpPr>
          <p:spPr>
            <a:xfrm>
              <a:off x="0" y="0"/>
              <a:ext cx="1303978" cy="1710697"/>
            </a:xfrm>
            <a:custGeom>
              <a:rect b="b" l="l" r="r" t="t"/>
              <a:pathLst>
                <a:path extrusionOk="0" h="1710697" w="1303978">
                  <a:moveTo>
                    <a:pt x="79748" y="0"/>
                  </a:moveTo>
                  <a:lnTo>
                    <a:pt x="1224229" y="0"/>
                  </a:lnTo>
                  <a:cubicBezTo>
                    <a:pt x="1245380" y="0"/>
                    <a:pt x="1265664" y="8402"/>
                    <a:pt x="1280620" y="23358"/>
                  </a:cubicBezTo>
                  <a:cubicBezTo>
                    <a:pt x="1295576" y="38314"/>
                    <a:pt x="1303978" y="58598"/>
                    <a:pt x="1303978" y="79748"/>
                  </a:cubicBezTo>
                  <a:lnTo>
                    <a:pt x="1303978" y="1630948"/>
                  </a:lnTo>
                  <a:cubicBezTo>
                    <a:pt x="1303978" y="1652099"/>
                    <a:pt x="1295576" y="1672383"/>
                    <a:pt x="1280620" y="1687339"/>
                  </a:cubicBezTo>
                  <a:cubicBezTo>
                    <a:pt x="1265664" y="1702295"/>
                    <a:pt x="1245380" y="1710697"/>
                    <a:pt x="1224229" y="1710697"/>
                  </a:cubicBezTo>
                  <a:lnTo>
                    <a:pt x="79748" y="1710697"/>
                  </a:lnTo>
                  <a:cubicBezTo>
                    <a:pt x="58598" y="1710697"/>
                    <a:pt x="38314" y="1702295"/>
                    <a:pt x="23358" y="1687339"/>
                  </a:cubicBezTo>
                  <a:cubicBezTo>
                    <a:pt x="8402" y="1672383"/>
                    <a:pt x="0" y="1652099"/>
                    <a:pt x="0" y="1630948"/>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1"/>
            <p:cNvSpPr txBox="1"/>
            <p:nvPr/>
          </p:nvSpPr>
          <p:spPr>
            <a:xfrm>
              <a:off x="0" y="-19050"/>
              <a:ext cx="1303978" cy="172974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61" name="Google Shape;261;p11"/>
          <p:cNvSpPr/>
          <p:nvPr/>
        </p:nvSpPr>
        <p:spPr>
          <a:xfrm>
            <a:off x="12884367" y="3544125"/>
            <a:ext cx="3267132" cy="4667332"/>
          </a:xfrm>
          <a:custGeom>
            <a:rect b="b" l="l" r="r" t="t"/>
            <a:pathLst>
              <a:path extrusionOk="0" h="4667332" w="3267132">
                <a:moveTo>
                  <a:pt x="0" y="0"/>
                </a:moveTo>
                <a:lnTo>
                  <a:pt x="3267132" y="0"/>
                </a:lnTo>
                <a:lnTo>
                  <a:pt x="3267132" y="4667332"/>
                </a:lnTo>
                <a:lnTo>
                  <a:pt x="0" y="4667332"/>
                </a:lnTo>
                <a:lnTo>
                  <a:pt x="0" y="0"/>
                </a:lnTo>
                <a:close/>
              </a:path>
            </a:pathLst>
          </a:custGeom>
          <a:blipFill rotWithShape="1">
            <a:blip r:embed="rId4">
              <a:alphaModFix/>
            </a:blip>
            <a:stretch>
              <a:fillRect b="0" l="0" r="0" t="0"/>
            </a:stretch>
          </a:blipFill>
          <a:ln>
            <a:noFill/>
          </a:ln>
        </p:spPr>
      </p:sp>
      <p:sp>
        <p:nvSpPr>
          <p:cNvPr id="262" name="Google Shape;262;p11"/>
          <p:cNvSpPr txBox="1"/>
          <p:nvPr/>
        </p:nvSpPr>
        <p:spPr>
          <a:xfrm>
            <a:off x="1697363" y="3089189"/>
            <a:ext cx="9532441" cy="555815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El científico holandés E.W. Dijkstra mostró cómo resolver el problema de la sección crítica a mediados de los años 60 e introdujo el concepto de semáforo para controlar la sincronización.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 semáforo es una variable entera a la que se accede mediante dos operaciones especiales, llamadas wait y signal.</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Los semaforos son capaces de imponer la exclusión mutua, evitar condiciones de carrera e implementar la sincronización entre procesos.</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
        <p:nvSpPr>
          <p:cNvPr id="263" name="Google Shape;263;p11"/>
          <p:cNvSpPr txBox="1"/>
          <p:nvPr/>
        </p:nvSpPr>
        <p:spPr>
          <a:xfrm>
            <a:off x="1510969" y="1231925"/>
            <a:ext cx="6899753" cy="115252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7500"/>
              <a:buFont typeface="Arial"/>
              <a:buNone/>
            </a:pPr>
            <a:r>
              <a:rPr b="0" i="0" lang="en-US" sz="7500" u="none" cap="none" strike="noStrike">
                <a:solidFill>
                  <a:srgbClr val="FFFFFF"/>
                </a:solidFill>
                <a:latin typeface="Arial"/>
                <a:ea typeface="Arial"/>
                <a:cs typeface="Arial"/>
                <a:sym typeface="Arial"/>
              </a:rPr>
              <a:t>SEMAFOROS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67" name="Shape 267"/>
        <p:cNvGrpSpPr/>
        <p:nvPr/>
      </p:nvGrpSpPr>
      <p:grpSpPr>
        <a:xfrm>
          <a:off x="0" y="0"/>
          <a:ext cx="0" cy="0"/>
          <a:chOff x="0" y="0"/>
          <a:chExt cx="0" cy="0"/>
        </a:xfrm>
      </p:grpSpPr>
      <p:sp>
        <p:nvSpPr>
          <p:cNvPr id="268" name="Google Shape;268;p12"/>
          <p:cNvSpPr/>
          <p:nvPr/>
        </p:nvSpPr>
        <p:spPr>
          <a:xfrm rot="3181528">
            <a:off x="-1244689" y="-604545"/>
            <a:ext cx="20777378" cy="13773670"/>
          </a:xfrm>
          <a:custGeom>
            <a:rect b="b" l="l" r="r" t="t"/>
            <a:pathLst>
              <a:path extrusionOk="0" h="13773670" w="20777378">
                <a:moveTo>
                  <a:pt x="0" y="0"/>
                </a:moveTo>
                <a:lnTo>
                  <a:pt x="20777378" y="0"/>
                </a:lnTo>
                <a:lnTo>
                  <a:pt x="20777378" y="13773670"/>
                </a:lnTo>
                <a:lnTo>
                  <a:pt x="0" y="13773670"/>
                </a:lnTo>
                <a:lnTo>
                  <a:pt x="0" y="0"/>
                </a:lnTo>
                <a:close/>
              </a:path>
            </a:pathLst>
          </a:custGeom>
          <a:blipFill rotWithShape="1">
            <a:blip r:embed="rId3">
              <a:alphaModFix/>
            </a:blip>
            <a:stretch>
              <a:fillRect b="0" l="0" r="0" t="0"/>
            </a:stretch>
          </a:blipFill>
          <a:ln>
            <a:noFill/>
          </a:ln>
        </p:spPr>
      </p:sp>
      <p:grpSp>
        <p:nvGrpSpPr>
          <p:cNvPr id="269" name="Google Shape;269;p12"/>
          <p:cNvGrpSpPr/>
          <p:nvPr/>
        </p:nvGrpSpPr>
        <p:grpSpPr>
          <a:xfrm>
            <a:off x="1161623" y="1777755"/>
            <a:ext cx="10520686" cy="6659161"/>
            <a:chOff x="0" y="-19050"/>
            <a:chExt cx="2770880" cy="1753853"/>
          </a:xfrm>
        </p:grpSpPr>
        <p:sp>
          <p:nvSpPr>
            <p:cNvPr id="270" name="Google Shape;270;p12"/>
            <p:cNvSpPr/>
            <p:nvPr/>
          </p:nvSpPr>
          <p:spPr>
            <a:xfrm>
              <a:off x="0" y="0"/>
              <a:ext cx="2770880" cy="1734803"/>
            </a:xfrm>
            <a:custGeom>
              <a:rect b="b" l="l" r="r" t="t"/>
              <a:pathLst>
                <a:path extrusionOk="0" h="1734803" w="2770880">
                  <a:moveTo>
                    <a:pt x="37530" y="0"/>
                  </a:moveTo>
                  <a:lnTo>
                    <a:pt x="2733351" y="0"/>
                  </a:lnTo>
                  <a:cubicBezTo>
                    <a:pt x="2743304" y="0"/>
                    <a:pt x="2752850" y="3954"/>
                    <a:pt x="2759888" y="10992"/>
                  </a:cubicBezTo>
                  <a:cubicBezTo>
                    <a:pt x="2766926" y="18030"/>
                    <a:pt x="2770880" y="27576"/>
                    <a:pt x="2770880" y="37530"/>
                  </a:cubicBezTo>
                  <a:lnTo>
                    <a:pt x="2770880" y="1697274"/>
                  </a:lnTo>
                  <a:cubicBezTo>
                    <a:pt x="2770880" y="1707227"/>
                    <a:pt x="2766926" y="1716773"/>
                    <a:pt x="2759888" y="1723811"/>
                  </a:cubicBezTo>
                  <a:cubicBezTo>
                    <a:pt x="2752850" y="1730849"/>
                    <a:pt x="2743304" y="1734803"/>
                    <a:pt x="2733351" y="1734803"/>
                  </a:cubicBezTo>
                  <a:lnTo>
                    <a:pt x="37530" y="1734803"/>
                  </a:lnTo>
                  <a:cubicBezTo>
                    <a:pt x="27576" y="1734803"/>
                    <a:pt x="18030" y="1730849"/>
                    <a:pt x="10992" y="1723811"/>
                  </a:cubicBezTo>
                  <a:cubicBezTo>
                    <a:pt x="3954" y="1716773"/>
                    <a:pt x="0" y="1707227"/>
                    <a:pt x="0" y="1697274"/>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2"/>
            <p:cNvSpPr txBox="1"/>
            <p:nvPr/>
          </p:nvSpPr>
          <p:spPr>
            <a:xfrm>
              <a:off x="0" y="-19050"/>
              <a:ext cx="2770880" cy="175385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72" name="Google Shape;272;p12"/>
          <p:cNvGrpSpPr/>
          <p:nvPr/>
        </p:nvGrpSpPr>
        <p:grpSpPr>
          <a:xfrm>
            <a:off x="12175336" y="1777755"/>
            <a:ext cx="4951041" cy="3448021"/>
            <a:chOff x="0" y="-19050"/>
            <a:chExt cx="1303978" cy="908121"/>
          </a:xfrm>
        </p:grpSpPr>
        <p:sp>
          <p:nvSpPr>
            <p:cNvPr id="273" name="Google Shape;273;p12"/>
            <p:cNvSpPr/>
            <p:nvPr/>
          </p:nvSpPr>
          <p:spPr>
            <a:xfrm>
              <a:off x="0" y="0"/>
              <a:ext cx="1303978" cy="889071"/>
            </a:xfrm>
            <a:custGeom>
              <a:rect b="b" l="l" r="r" t="t"/>
              <a:pathLst>
                <a:path extrusionOk="0" h="889071" w="1303978">
                  <a:moveTo>
                    <a:pt x="79748" y="0"/>
                  </a:moveTo>
                  <a:lnTo>
                    <a:pt x="1224229" y="0"/>
                  </a:lnTo>
                  <a:cubicBezTo>
                    <a:pt x="1245380" y="0"/>
                    <a:pt x="1265664" y="8402"/>
                    <a:pt x="1280620" y="23358"/>
                  </a:cubicBezTo>
                  <a:cubicBezTo>
                    <a:pt x="1295576" y="38314"/>
                    <a:pt x="1303978" y="58598"/>
                    <a:pt x="1303978" y="79748"/>
                  </a:cubicBezTo>
                  <a:lnTo>
                    <a:pt x="1303978" y="809322"/>
                  </a:lnTo>
                  <a:cubicBezTo>
                    <a:pt x="1303978" y="830473"/>
                    <a:pt x="1295576" y="850757"/>
                    <a:pt x="1280620" y="865713"/>
                  </a:cubicBezTo>
                  <a:cubicBezTo>
                    <a:pt x="1265664" y="880669"/>
                    <a:pt x="1245380" y="889071"/>
                    <a:pt x="1224229" y="889071"/>
                  </a:cubicBezTo>
                  <a:lnTo>
                    <a:pt x="79748" y="889071"/>
                  </a:lnTo>
                  <a:cubicBezTo>
                    <a:pt x="58598" y="889071"/>
                    <a:pt x="38314" y="880669"/>
                    <a:pt x="23358" y="865713"/>
                  </a:cubicBezTo>
                  <a:cubicBezTo>
                    <a:pt x="8402" y="850757"/>
                    <a:pt x="0" y="830473"/>
                    <a:pt x="0" y="809322"/>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2"/>
            <p:cNvSpPr txBox="1"/>
            <p:nvPr/>
          </p:nvSpPr>
          <p:spPr>
            <a:xfrm>
              <a:off x="0" y="-19050"/>
              <a:ext cx="1303978" cy="90812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75" name="Google Shape;275;p12"/>
          <p:cNvSpPr/>
          <p:nvPr/>
        </p:nvSpPr>
        <p:spPr>
          <a:xfrm>
            <a:off x="12559119" y="2173198"/>
            <a:ext cx="4206805" cy="2598941"/>
          </a:xfrm>
          <a:custGeom>
            <a:rect b="b" l="l" r="r" t="t"/>
            <a:pathLst>
              <a:path extrusionOk="0" h="2598941" w="4206805">
                <a:moveTo>
                  <a:pt x="0" y="0"/>
                </a:moveTo>
                <a:lnTo>
                  <a:pt x="4206805" y="0"/>
                </a:lnTo>
                <a:lnTo>
                  <a:pt x="4206805" y="2598941"/>
                </a:lnTo>
                <a:lnTo>
                  <a:pt x="0" y="2598941"/>
                </a:lnTo>
                <a:lnTo>
                  <a:pt x="0" y="0"/>
                </a:lnTo>
                <a:close/>
              </a:path>
            </a:pathLst>
          </a:custGeom>
          <a:blipFill rotWithShape="1">
            <a:blip r:embed="rId4">
              <a:alphaModFix/>
            </a:blip>
            <a:stretch>
              <a:fillRect b="0" l="0" r="0" t="0"/>
            </a:stretch>
          </a:blipFill>
          <a:ln>
            <a:noFill/>
          </a:ln>
        </p:spPr>
      </p:sp>
      <p:grpSp>
        <p:nvGrpSpPr>
          <p:cNvPr id="276" name="Google Shape;276;p12"/>
          <p:cNvGrpSpPr/>
          <p:nvPr/>
        </p:nvGrpSpPr>
        <p:grpSpPr>
          <a:xfrm>
            <a:off x="12175336" y="5445422"/>
            <a:ext cx="4951041" cy="2991493"/>
            <a:chOff x="0" y="-19050"/>
            <a:chExt cx="1303978" cy="787883"/>
          </a:xfrm>
        </p:grpSpPr>
        <p:sp>
          <p:nvSpPr>
            <p:cNvPr id="277" name="Google Shape;277;p12"/>
            <p:cNvSpPr/>
            <p:nvPr/>
          </p:nvSpPr>
          <p:spPr>
            <a:xfrm>
              <a:off x="0" y="0"/>
              <a:ext cx="1303978" cy="768833"/>
            </a:xfrm>
            <a:custGeom>
              <a:rect b="b" l="l" r="r" t="t"/>
              <a:pathLst>
                <a:path extrusionOk="0" h="768833" w="1303978">
                  <a:moveTo>
                    <a:pt x="79748" y="0"/>
                  </a:moveTo>
                  <a:lnTo>
                    <a:pt x="1224229" y="0"/>
                  </a:lnTo>
                  <a:cubicBezTo>
                    <a:pt x="1245380" y="0"/>
                    <a:pt x="1265664" y="8402"/>
                    <a:pt x="1280620" y="23358"/>
                  </a:cubicBezTo>
                  <a:cubicBezTo>
                    <a:pt x="1295576" y="38314"/>
                    <a:pt x="1303978" y="58598"/>
                    <a:pt x="1303978" y="79748"/>
                  </a:cubicBezTo>
                  <a:lnTo>
                    <a:pt x="1303978" y="689085"/>
                  </a:lnTo>
                  <a:cubicBezTo>
                    <a:pt x="1303978" y="710235"/>
                    <a:pt x="1295576" y="730520"/>
                    <a:pt x="1280620" y="745475"/>
                  </a:cubicBezTo>
                  <a:cubicBezTo>
                    <a:pt x="1265664" y="760431"/>
                    <a:pt x="1245380" y="768833"/>
                    <a:pt x="1224229" y="768833"/>
                  </a:cubicBezTo>
                  <a:lnTo>
                    <a:pt x="79748" y="768833"/>
                  </a:lnTo>
                  <a:cubicBezTo>
                    <a:pt x="58598" y="768833"/>
                    <a:pt x="38314" y="760431"/>
                    <a:pt x="23358" y="745475"/>
                  </a:cubicBezTo>
                  <a:cubicBezTo>
                    <a:pt x="8402" y="730520"/>
                    <a:pt x="0" y="710235"/>
                    <a:pt x="0" y="689085"/>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2"/>
            <p:cNvSpPr txBox="1"/>
            <p:nvPr/>
          </p:nvSpPr>
          <p:spPr>
            <a:xfrm>
              <a:off x="0" y="-19050"/>
              <a:ext cx="1303978" cy="78788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79" name="Google Shape;279;p12"/>
          <p:cNvSpPr/>
          <p:nvPr/>
        </p:nvSpPr>
        <p:spPr>
          <a:xfrm>
            <a:off x="12547454" y="5926929"/>
            <a:ext cx="4060871" cy="2100810"/>
          </a:xfrm>
          <a:custGeom>
            <a:rect b="b" l="l" r="r" t="t"/>
            <a:pathLst>
              <a:path extrusionOk="0" h="2100810" w="4060871">
                <a:moveTo>
                  <a:pt x="0" y="0"/>
                </a:moveTo>
                <a:lnTo>
                  <a:pt x="4060871" y="0"/>
                </a:lnTo>
                <a:lnTo>
                  <a:pt x="4060871" y="2100810"/>
                </a:lnTo>
                <a:lnTo>
                  <a:pt x="0" y="2100810"/>
                </a:lnTo>
                <a:lnTo>
                  <a:pt x="0" y="0"/>
                </a:lnTo>
                <a:close/>
              </a:path>
            </a:pathLst>
          </a:custGeom>
          <a:blipFill rotWithShape="1">
            <a:blip r:embed="rId5">
              <a:alphaModFix/>
            </a:blip>
            <a:stretch>
              <a:fillRect b="0" l="0" r="0" t="0"/>
            </a:stretch>
          </a:blipFill>
          <a:ln>
            <a:noFill/>
          </a:ln>
        </p:spPr>
      </p:sp>
      <p:sp>
        <p:nvSpPr>
          <p:cNvPr id="280" name="Google Shape;280;p12"/>
          <p:cNvSpPr/>
          <p:nvPr/>
        </p:nvSpPr>
        <p:spPr>
          <a:xfrm>
            <a:off x="652165" y="1230749"/>
            <a:ext cx="1238672" cy="1238672"/>
          </a:xfrm>
          <a:custGeom>
            <a:rect b="b" l="l" r="r" t="t"/>
            <a:pathLst>
              <a:path extrusionOk="0" h="1238672" w="1238672">
                <a:moveTo>
                  <a:pt x="0" y="0"/>
                </a:moveTo>
                <a:lnTo>
                  <a:pt x="1238672" y="0"/>
                </a:lnTo>
                <a:lnTo>
                  <a:pt x="1238672" y="1238672"/>
                </a:lnTo>
                <a:lnTo>
                  <a:pt x="0" y="1238672"/>
                </a:lnTo>
                <a:lnTo>
                  <a:pt x="0" y="0"/>
                </a:lnTo>
                <a:close/>
              </a:path>
            </a:pathLst>
          </a:custGeom>
          <a:blipFill rotWithShape="1">
            <a:blip r:embed="rId6">
              <a:alphaModFix/>
            </a:blip>
            <a:stretch>
              <a:fillRect b="0" l="0" r="0" t="0"/>
            </a:stretch>
          </a:blipFill>
          <a:ln>
            <a:noFill/>
          </a:ln>
        </p:spPr>
      </p:sp>
      <p:sp>
        <p:nvSpPr>
          <p:cNvPr id="281" name="Google Shape;281;p12"/>
          <p:cNvSpPr txBox="1"/>
          <p:nvPr/>
        </p:nvSpPr>
        <p:spPr>
          <a:xfrm>
            <a:off x="1655746" y="2569210"/>
            <a:ext cx="9532441" cy="51295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 semáforo S es una variable entera que, además de la inicialización, es accedida únicamente a través de dos operaciones atómicas: wait() y signal().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La operación de wait disminuye el valor del semáforo y la operación de signal incrementa el valor del semáforo.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Cuando el valor del semáforo es cero, cualquier proceso que realice una operación de espera será bloqueado hasta que otro proceso realice una operación de señal.</a:t>
            </a:r>
            <a:endParaRPr b="0" i="0" sz="1400" u="none" cap="none" strike="noStrike">
              <a:solidFill>
                <a:srgbClr val="000000"/>
              </a:solidFill>
              <a:latin typeface="Arial"/>
              <a:ea typeface="Arial"/>
              <a:cs typeface="Arial"/>
              <a:sym typeface="Arial"/>
            </a:endParaRPr>
          </a:p>
        </p:txBody>
      </p:sp>
      <p:sp>
        <p:nvSpPr>
          <p:cNvPr id="282" name="Google Shape;282;p12"/>
          <p:cNvSpPr txBox="1"/>
          <p:nvPr/>
        </p:nvSpPr>
        <p:spPr>
          <a:xfrm>
            <a:off x="872734" y="1443049"/>
            <a:ext cx="797533" cy="775971"/>
          </a:xfrm>
          <a:prstGeom prst="rect">
            <a:avLst/>
          </a:prstGeom>
          <a:noFill/>
          <a:ln>
            <a:noFill/>
          </a:ln>
        </p:spPr>
        <p:txBody>
          <a:bodyPr anchorCtr="0" anchor="t" bIns="0" lIns="0" spcFirstLastPara="1" rIns="0" wrap="square" tIns="0">
            <a:spAutoFit/>
          </a:bodyPr>
          <a:lstStyle/>
          <a:p>
            <a:pPr indent="0" lvl="0" marL="0" marR="0" rtl="0" algn="ctr">
              <a:lnSpc>
                <a:spcPct val="130006"/>
              </a:lnSpc>
              <a:spcBef>
                <a:spcPts val="0"/>
              </a:spcBef>
              <a:spcAft>
                <a:spcPts val="0"/>
              </a:spcAft>
              <a:buClr>
                <a:srgbClr val="000000"/>
              </a:buClr>
              <a:buSzPts val="4899"/>
              <a:buFont typeface="Arial"/>
              <a:buNone/>
            </a:pPr>
            <a:r>
              <a:rPr b="0" i="0" lang="en-US" sz="4899" u="none" cap="none" strike="noStrike">
                <a:solidFill>
                  <a:srgbClr val="FFFFFF"/>
                </a:solidFill>
                <a:latin typeface="Montserrat"/>
                <a:ea typeface="Montserrat"/>
                <a:cs typeface="Montserrat"/>
                <a:sym typeface="Montserrat"/>
              </a:rPr>
              <a:t>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86" name="Shape 286"/>
        <p:cNvGrpSpPr/>
        <p:nvPr/>
      </p:nvGrpSpPr>
      <p:grpSpPr>
        <a:xfrm>
          <a:off x="0" y="0"/>
          <a:ext cx="0" cy="0"/>
          <a:chOff x="0" y="0"/>
          <a:chExt cx="0" cy="0"/>
        </a:xfrm>
      </p:grpSpPr>
      <p:sp>
        <p:nvSpPr>
          <p:cNvPr id="287" name="Google Shape;287;p13"/>
          <p:cNvSpPr/>
          <p:nvPr/>
        </p:nvSpPr>
        <p:spPr>
          <a:xfrm rot="-9903485">
            <a:off x="-535899" y="-1223078"/>
            <a:ext cx="21571358" cy="14300013"/>
          </a:xfrm>
          <a:custGeom>
            <a:rect b="b" l="l" r="r" t="t"/>
            <a:pathLst>
              <a:path extrusionOk="0" h="14300013" w="21571358">
                <a:moveTo>
                  <a:pt x="0" y="0"/>
                </a:moveTo>
                <a:lnTo>
                  <a:pt x="21571358" y="0"/>
                </a:lnTo>
                <a:lnTo>
                  <a:pt x="21571358" y="14300013"/>
                </a:lnTo>
                <a:lnTo>
                  <a:pt x="0" y="14300013"/>
                </a:lnTo>
                <a:lnTo>
                  <a:pt x="0" y="0"/>
                </a:lnTo>
                <a:close/>
              </a:path>
            </a:pathLst>
          </a:custGeom>
          <a:blipFill rotWithShape="1">
            <a:blip r:embed="rId3">
              <a:alphaModFix/>
            </a:blip>
            <a:stretch>
              <a:fillRect b="0" l="0" r="0" t="0"/>
            </a:stretch>
          </a:blipFill>
          <a:ln>
            <a:noFill/>
          </a:ln>
        </p:spPr>
      </p:sp>
      <p:grpSp>
        <p:nvGrpSpPr>
          <p:cNvPr id="288" name="Google Shape;288;p13"/>
          <p:cNvGrpSpPr/>
          <p:nvPr/>
        </p:nvGrpSpPr>
        <p:grpSpPr>
          <a:xfrm>
            <a:off x="1176841" y="1266038"/>
            <a:ext cx="10520686" cy="8301930"/>
            <a:chOff x="0" y="-19050"/>
            <a:chExt cx="2770880" cy="2186517"/>
          </a:xfrm>
        </p:grpSpPr>
        <p:sp>
          <p:nvSpPr>
            <p:cNvPr id="289" name="Google Shape;289;p13"/>
            <p:cNvSpPr/>
            <p:nvPr/>
          </p:nvSpPr>
          <p:spPr>
            <a:xfrm>
              <a:off x="0" y="0"/>
              <a:ext cx="2770880" cy="2167467"/>
            </a:xfrm>
            <a:custGeom>
              <a:rect b="b" l="l" r="r" t="t"/>
              <a:pathLst>
                <a:path extrusionOk="0" h="2167467" w="2770880">
                  <a:moveTo>
                    <a:pt x="37530" y="0"/>
                  </a:moveTo>
                  <a:lnTo>
                    <a:pt x="2733351" y="0"/>
                  </a:lnTo>
                  <a:cubicBezTo>
                    <a:pt x="2743304" y="0"/>
                    <a:pt x="2752850" y="3954"/>
                    <a:pt x="2759888" y="10992"/>
                  </a:cubicBezTo>
                  <a:cubicBezTo>
                    <a:pt x="2766926" y="18030"/>
                    <a:pt x="2770880" y="27576"/>
                    <a:pt x="2770880" y="37530"/>
                  </a:cubicBezTo>
                  <a:lnTo>
                    <a:pt x="2770880" y="2129937"/>
                  </a:lnTo>
                  <a:cubicBezTo>
                    <a:pt x="2770880" y="2139891"/>
                    <a:pt x="2766926" y="2149436"/>
                    <a:pt x="2759888" y="2156475"/>
                  </a:cubicBezTo>
                  <a:cubicBezTo>
                    <a:pt x="2752850" y="2163513"/>
                    <a:pt x="2743304" y="2167467"/>
                    <a:pt x="2733351" y="2167467"/>
                  </a:cubicBezTo>
                  <a:lnTo>
                    <a:pt x="37530" y="2167467"/>
                  </a:lnTo>
                  <a:cubicBezTo>
                    <a:pt x="27576" y="2167467"/>
                    <a:pt x="18030" y="2163513"/>
                    <a:pt x="10992" y="2156475"/>
                  </a:cubicBezTo>
                  <a:cubicBezTo>
                    <a:pt x="3954" y="2149436"/>
                    <a:pt x="0" y="2139891"/>
                    <a:pt x="0" y="2129937"/>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3"/>
            <p:cNvSpPr txBox="1"/>
            <p:nvPr/>
          </p:nvSpPr>
          <p:spPr>
            <a:xfrm>
              <a:off x="0" y="-19050"/>
              <a:ext cx="2770880" cy="218651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91" name="Google Shape;291;p13"/>
          <p:cNvGrpSpPr/>
          <p:nvPr/>
        </p:nvGrpSpPr>
        <p:grpSpPr>
          <a:xfrm>
            <a:off x="12175336" y="1777755"/>
            <a:ext cx="4951041" cy="3448021"/>
            <a:chOff x="0" y="-19050"/>
            <a:chExt cx="1303978" cy="908121"/>
          </a:xfrm>
        </p:grpSpPr>
        <p:sp>
          <p:nvSpPr>
            <p:cNvPr id="292" name="Google Shape;292;p13"/>
            <p:cNvSpPr/>
            <p:nvPr/>
          </p:nvSpPr>
          <p:spPr>
            <a:xfrm>
              <a:off x="0" y="0"/>
              <a:ext cx="1303978" cy="889071"/>
            </a:xfrm>
            <a:custGeom>
              <a:rect b="b" l="l" r="r" t="t"/>
              <a:pathLst>
                <a:path extrusionOk="0" h="889071" w="1303978">
                  <a:moveTo>
                    <a:pt x="79748" y="0"/>
                  </a:moveTo>
                  <a:lnTo>
                    <a:pt x="1224229" y="0"/>
                  </a:lnTo>
                  <a:cubicBezTo>
                    <a:pt x="1245380" y="0"/>
                    <a:pt x="1265664" y="8402"/>
                    <a:pt x="1280620" y="23358"/>
                  </a:cubicBezTo>
                  <a:cubicBezTo>
                    <a:pt x="1295576" y="38314"/>
                    <a:pt x="1303978" y="58598"/>
                    <a:pt x="1303978" y="79748"/>
                  </a:cubicBezTo>
                  <a:lnTo>
                    <a:pt x="1303978" y="809322"/>
                  </a:lnTo>
                  <a:cubicBezTo>
                    <a:pt x="1303978" y="830473"/>
                    <a:pt x="1295576" y="850757"/>
                    <a:pt x="1280620" y="865713"/>
                  </a:cubicBezTo>
                  <a:cubicBezTo>
                    <a:pt x="1265664" y="880669"/>
                    <a:pt x="1245380" y="889071"/>
                    <a:pt x="1224229" y="889071"/>
                  </a:cubicBezTo>
                  <a:lnTo>
                    <a:pt x="79748" y="889071"/>
                  </a:lnTo>
                  <a:cubicBezTo>
                    <a:pt x="58598" y="889071"/>
                    <a:pt x="38314" y="880669"/>
                    <a:pt x="23358" y="865713"/>
                  </a:cubicBezTo>
                  <a:cubicBezTo>
                    <a:pt x="8402" y="850757"/>
                    <a:pt x="0" y="830473"/>
                    <a:pt x="0" y="809322"/>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3"/>
            <p:cNvSpPr txBox="1"/>
            <p:nvPr/>
          </p:nvSpPr>
          <p:spPr>
            <a:xfrm>
              <a:off x="0" y="-19050"/>
              <a:ext cx="1303978" cy="90812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94" name="Google Shape;294;p13"/>
          <p:cNvSpPr/>
          <p:nvPr/>
        </p:nvSpPr>
        <p:spPr>
          <a:xfrm>
            <a:off x="12559119" y="2173198"/>
            <a:ext cx="4206805" cy="2598941"/>
          </a:xfrm>
          <a:custGeom>
            <a:rect b="b" l="l" r="r" t="t"/>
            <a:pathLst>
              <a:path extrusionOk="0" h="2598941" w="4206805">
                <a:moveTo>
                  <a:pt x="0" y="0"/>
                </a:moveTo>
                <a:lnTo>
                  <a:pt x="4206805" y="0"/>
                </a:lnTo>
                <a:lnTo>
                  <a:pt x="4206805" y="2598941"/>
                </a:lnTo>
                <a:lnTo>
                  <a:pt x="0" y="2598941"/>
                </a:lnTo>
                <a:lnTo>
                  <a:pt x="0" y="0"/>
                </a:lnTo>
                <a:close/>
              </a:path>
            </a:pathLst>
          </a:custGeom>
          <a:blipFill rotWithShape="1">
            <a:blip r:embed="rId4">
              <a:alphaModFix/>
            </a:blip>
            <a:stretch>
              <a:fillRect b="0" l="0" r="0" t="0"/>
            </a:stretch>
          </a:blipFill>
          <a:ln>
            <a:noFill/>
          </a:ln>
        </p:spPr>
      </p:sp>
      <p:grpSp>
        <p:nvGrpSpPr>
          <p:cNvPr id="295" name="Google Shape;295;p13"/>
          <p:cNvGrpSpPr/>
          <p:nvPr/>
        </p:nvGrpSpPr>
        <p:grpSpPr>
          <a:xfrm>
            <a:off x="12175336" y="5445422"/>
            <a:ext cx="4951041" cy="2991493"/>
            <a:chOff x="0" y="-19050"/>
            <a:chExt cx="1303978" cy="787883"/>
          </a:xfrm>
        </p:grpSpPr>
        <p:sp>
          <p:nvSpPr>
            <p:cNvPr id="296" name="Google Shape;296;p13"/>
            <p:cNvSpPr/>
            <p:nvPr/>
          </p:nvSpPr>
          <p:spPr>
            <a:xfrm>
              <a:off x="0" y="0"/>
              <a:ext cx="1303978" cy="768833"/>
            </a:xfrm>
            <a:custGeom>
              <a:rect b="b" l="l" r="r" t="t"/>
              <a:pathLst>
                <a:path extrusionOk="0" h="768833" w="1303978">
                  <a:moveTo>
                    <a:pt x="79748" y="0"/>
                  </a:moveTo>
                  <a:lnTo>
                    <a:pt x="1224229" y="0"/>
                  </a:lnTo>
                  <a:cubicBezTo>
                    <a:pt x="1245380" y="0"/>
                    <a:pt x="1265664" y="8402"/>
                    <a:pt x="1280620" y="23358"/>
                  </a:cubicBezTo>
                  <a:cubicBezTo>
                    <a:pt x="1295576" y="38314"/>
                    <a:pt x="1303978" y="58598"/>
                    <a:pt x="1303978" y="79748"/>
                  </a:cubicBezTo>
                  <a:lnTo>
                    <a:pt x="1303978" y="689085"/>
                  </a:lnTo>
                  <a:cubicBezTo>
                    <a:pt x="1303978" y="710235"/>
                    <a:pt x="1295576" y="730520"/>
                    <a:pt x="1280620" y="745475"/>
                  </a:cubicBezTo>
                  <a:cubicBezTo>
                    <a:pt x="1265664" y="760431"/>
                    <a:pt x="1245380" y="768833"/>
                    <a:pt x="1224229" y="768833"/>
                  </a:cubicBezTo>
                  <a:lnTo>
                    <a:pt x="79748" y="768833"/>
                  </a:lnTo>
                  <a:cubicBezTo>
                    <a:pt x="58598" y="768833"/>
                    <a:pt x="38314" y="760431"/>
                    <a:pt x="23358" y="745475"/>
                  </a:cubicBezTo>
                  <a:cubicBezTo>
                    <a:pt x="8402" y="730520"/>
                    <a:pt x="0" y="710235"/>
                    <a:pt x="0" y="689085"/>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13"/>
            <p:cNvSpPr txBox="1"/>
            <p:nvPr/>
          </p:nvSpPr>
          <p:spPr>
            <a:xfrm>
              <a:off x="0" y="-19050"/>
              <a:ext cx="1303978" cy="78788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98" name="Google Shape;298;p13"/>
          <p:cNvSpPr/>
          <p:nvPr/>
        </p:nvSpPr>
        <p:spPr>
          <a:xfrm>
            <a:off x="12547454" y="5926929"/>
            <a:ext cx="4060871" cy="2100810"/>
          </a:xfrm>
          <a:custGeom>
            <a:rect b="b" l="l" r="r" t="t"/>
            <a:pathLst>
              <a:path extrusionOk="0" h="2100810" w="4060871">
                <a:moveTo>
                  <a:pt x="0" y="0"/>
                </a:moveTo>
                <a:lnTo>
                  <a:pt x="4060871" y="0"/>
                </a:lnTo>
                <a:lnTo>
                  <a:pt x="4060871" y="2100810"/>
                </a:lnTo>
                <a:lnTo>
                  <a:pt x="0" y="2100810"/>
                </a:lnTo>
                <a:lnTo>
                  <a:pt x="0" y="0"/>
                </a:lnTo>
                <a:close/>
              </a:path>
            </a:pathLst>
          </a:custGeom>
          <a:blipFill rotWithShape="1">
            <a:blip r:embed="rId5">
              <a:alphaModFix/>
            </a:blip>
            <a:stretch>
              <a:fillRect b="0" l="0" r="0" t="0"/>
            </a:stretch>
          </a:blipFill>
          <a:ln>
            <a:noFill/>
          </a:ln>
        </p:spPr>
      </p:sp>
      <p:sp>
        <p:nvSpPr>
          <p:cNvPr id="299" name="Google Shape;299;p13"/>
          <p:cNvSpPr txBox="1"/>
          <p:nvPr/>
        </p:nvSpPr>
        <p:spPr>
          <a:xfrm>
            <a:off x="1670963" y="2021628"/>
            <a:ext cx="9532441" cy="68440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Cuando un proceso realiza una operación de wait en un semáforo, la operación verifica si el valor del semáforo es &gt; 0. Si es así, disminuye el valor del semáforo y deja que el proceso continúe su ejecución; de lo contrario, bloquea el proceso en el semáforo.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Una operación de signal en un semáforo activa un proceso bloqueado en el semáforo, si lo hay, o incrementa el valor del semáforo en 1.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Debido a esta semántica, los semáforos también se denominan semáforos de conteo. El valor inicial de un semáforo determina cuántos procesos pueden pasar la operación de espera.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
        <p:nvSpPr>
          <p:cNvPr id="300" name="Google Shape;300;p13"/>
          <p:cNvSpPr/>
          <p:nvPr/>
        </p:nvSpPr>
        <p:spPr>
          <a:xfrm>
            <a:off x="652165" y="719032"/>
            <a:ext cx="1238672" cy="1238672"/>
          </a:xfrm>
          <a:custGeom>
            <a:rect b="b" l="l" r="r" t="t"/>
            <a:pathLst>
              <a:path extrusionOk="0" h="1238672" w="1238672">
                <a:moveTo>
                  <a:pt x="0" y="0"/>
                </a:moveTo>
                <a:lnTo>
                  <a:pt x="1238672" y="0"/>
                </a:lnTo>
                <a:lnTo>
                  <a:pt x="1238672" y="1238672"/>
                </a:lnTo>
                <a:lnTo>
                  <a:pt x="0" y="1238672"/>
                </a:lnTo>
                <a:lnTo>
                  <a:pt x="0" y="0"/>
                </a:lnTo>
                <a:close/>
              </a:path>
            </a:pathLst>
          </a:custGeom>
          <a:blipFill rotWithShape="1">
            <a:blip r:embed="rId6">
              <a:alphaModFix/>
            </a:blip>
            <a:stretch>
              <a:fillRect b="0" l="0" r="0" t="0"/>
            </a:stretch>
          </a:blipFill>
          <a:ln>
            <a:noFill/>
          </a:ln>
        </p:spPr>
      </p:sp>
      <p:sp>
        <p:nvSpPr>
          <p:cNvPr id="301" name="Google Shape;301;p13"/>
          <p:cNvSpPr txBox="1"/>
          <p:nvPr/>
        </p:nvSpPr>
        <p:spPr>
          <a:xfrm>
            <a:off x="872734" y="931333"/>
            <a:ext cx="797533" cy="775971"/>
          </a:xfrm>
          <a:prstGeom prst="rect">
            <a:avLst/>
          </a:prstGeom>
          <a:noFill/>
          <a:ln>
            <a:noFill/>
          </a:ln>
        </p:spPr>
        <p:txBody>
          <a:bodyPr anchorCtr="0" anchor="t" bIns="0" lIns="0" spcFirstLastPara="1" rIns="0" wrap="square" tIns="0">
            <a:spAutoFit/>
          </a:bodyPr>
          <a:lstStyle/>
          <a:p>
            <a:pPr indent="0" lvl="0" marL="0" marR="0" rtl="0" algn="ctr">
              <a:lnSpc>
                <a:spcPct val="130006"/>
              </a:lnSpc>
              <a:spcBef>
                <a:spcPts val="0"/>
              </a:spcBef>
              <a:spcAft>
                <a:spcPts val="0"/>
              </a:spcAft>
              <a:buClr>
                <a:srgbClr val="000000"/>
              </a:buClr>
              <a:buSzPts val="4899"/>
              <a:buFont typeface="Arial"/>
              <a:buNone/>
            </a:pPr>
            <a:r>
              <a:rPr b="0" i="0" lang="en-US" sz="4899" u="none" cap="none" strike="noStrike">
                <a:solidFill>
                  <a:srgbClr val="FFFFFF"/>
                </a:solidFill>
                <a:latin typeface="Montserrat"/>
                <a:ea typeface="Montserrat"/>
                <a:cs typeface="Montserrat"/>
                <a:sym typeface="Montserrat"/>
              </a:rPr>
              <a:t>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05" name="Shape 305"/>
        <p:cNvGrpSpPr/>
        <p:nvPr/>
      </p:nvGrpSpPr>
      <p:grpSpPr>
        <a:xfrm>
          <a:off x="0" y="0"/>
          <a:ext cx="0" cy="0"/>
          <a:chOff x="0" y="0"/>
          <a:chExt cx="0" cy="0"/>
        </a:xfrm>
      </p:grpSpPr>
      <p:grpSp>
        <p:nvGrpSpPr>
          <p:cNvPr id="306" name="Google Shape;306;p14"/>
          <p:cNvGrpSpPr/>
          <p:nvPr/>
        </p:nvGrpSpPr>
        <p:grpSpPr>
          <a:xfrm>
            <a:off x="7826778" y="4650275"/>
            <a:ext cx="5168103" cy="2899432"/>
            <a:chOff x="0" y="-19050"/>
            <a:chExt cx="1361147" cy="763637"/>
          </a:xfrm>
        </p:grpSpPr>
        <p:sp>
          <p:nvSpPr>
            <p:cNvPr id="307" name="Google Shape;307;p14"/>
            <p:cNvSpPr/>
            <p:nvPr/>
          </p:nvSpPr>
          <p:spPr>
            <a:xfrm>
              <a:off x="0" y="0"/>
              <a:ext cx="1361147" cy="744587"/>
            </a:xfrm>
            <a:custGeom>
              <a:rect b="b" l="l" r="r" t="t"/>
              <a:pathLst>
                <a:path extrusionOk="0" h="744587" w="1361147">
                  <a:moveTo>
                    <a:pt x="76399" y="0"/>
                  </a:moveTo>
                  <a:lnTo>
                    <a:pt x="1284748" y="0"/>
                  </a:lnTo>
                  <a:cubicBezTo>
                    <a:pt x="1326942" y="0"/>
                    <a:pt x="1361147" y="34205"/>
                    <a:pt x="1361147" y="76399"/>
                  </a:cubicBezTo>
                  <a:lnTo>
                    <a:pt x="1361147" y="668188"/>
                  </a:lnTo>
                  <a:cubicBezTo>
                    <a:pt x="1361147" y="710382"/>
                    <a:pt x="1326942" y="744587"/>
                    <a:pt x="1284748" y="744587"/>
                  </a:cubicBezTo>
                  <a:lnTo>
                    <a:pt x="76399" y="744587"/>
                  </a:lnTo>
                  <a:cubicBezTo>
                    <a:pt x="34205" y="744587"/>
                    <a:pt x="0" y="710382"/>
                    <a:pt x="0" y="668188"/>
                  </a:cubicBezTo>
                  <a:lnTo>
                    <a:pt x="0" y="76399"/>
                  </a:lnTo>
                  <a:cubicBezTo>
                    <a:pt x="0" y="34205"/>
                    <a:pt x="34205" y="0"/>
                    <a:pt x="76399"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4"/>
            <p:cNvSpPr txBox="1"/>
            <p:nvPr/>
          </p:nvSpPr>
          <p:spPr>
            <a:xfrm>
              <a:off x="0" y="-19050"/>
              <a:ext cx="1361147" cy="76363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09" name="Google Shape;309;p14"/>
          <p:cNvGrpSpPr/>
          <p:nvPr/>
        </p:nvGrpSpPr>
        <p:grpSpPr>
          <a:xfrm>
            <a:off x="1194076" y="800596"/>
            <a:ext cx="15954118" cy="4284481"/>
            <a:chOff x="0" y="-19050"/>
            <a:chExt cx="4201908" cy="1128423"/>
          </a:xfrm>
        </p:grpSpPr>
        <p:sp>
          <p:nvSpPr>
            <p:cNvPr id="310" name="Google Shape;310;p14"/>
            <p:cNvSpPr/>
            <p:nvPr/>
          </p:nvSpPr>
          <p:spPr>
            <a:xfrm>
              <a:off x="0" y="0"/>
              <a:ext cx="4201907" cy="1109373"/>
            </a:xfrm>
            <a:custGeom>
              <a:rect b="b" l="l" r="r" t="t"/>
              <a:pathLst>
                <a:path extrusionOk="0" h="1109373" w="4201907">
                  <a:moveTo>
                    <a:pt x="24748" y="0"/>
                  </a:moveTo>
                  <a:lnTo>
                    <a:pt x="4177159" y="0"/>
                  </a:lnTo>
                  <a:cubicBezTo>
                    <a:pt x="4183723" y="0"/>
                    <a:pt x="4190018" y="2607"/>
                    <a:pt x="4194659" y="7249"/>
                  </a:cubicBezTo>
                  <a:cubicBezTo>
                    <a:pt x="4199300" y="11890"/>
                    <a:pt x="4201907" y="18185"/>
                    <a:pt x="4201907" y="24748"/>
                  </a:cubicBezTo>
                  <a:lnTo>
                    <a:pt x="4201907" y="1084625"/>
                  </a:lnTo>
                  <a:cubicBezTo>
                    <a:pt x="4201907" y="1091188"/>
                    <a:pt x="4199300" y="1097483"/>
                    <a:pt x="4194659" y="1102124"/>
                  </a:cubicBezTo>
                  <a:cubicBezTo>
                    <a:pt x="4190018" y="1106766"/>
                    <a:pt x="4183723" y="1109373"/>
                    <a:pt x="4177159" y="1109373"/>
                  </a:cubicBezTo>
                  <a:lnTo>
                    <a:pt x="24748" y="1109373"/>
                  </a:lnTo>
                  <a:cubicBezTo>
                    <a:pt x="18185" y="1109373"/>
                    <a:pt x="11890" y="1106766"/>
                    <a:pt x="7249" y="1102124"/>
                  </a:cubicBezTo>
                  <a:cubicBezTo>
                    <a:pt x="2607" y="1097483"/>
                    <a:pt x="0" y="1091188"/>
                    <a:pt x="0" y="1084625"/>
                  </a:cubicBezTo>
                  <a:lnTo>
                    <a:pt x="0" y="24748"/>
                  </a:lnTo>
                  <a:cubicBezTo>
                    <a:pt x="0" y="18185"/>
                    <a:pt x="2607" y="11890"/>
                    <a:pt x="7249" y="7249"/>
                  </a:cubicBezTo>
                  <a:cubicBezTo>
                    <a:pt x="11890" y="2607"/>
                    <a:pt x="18185" y="0"/>
                    <a:pt x="2474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4"/>
            <p:cNvSpPr txBox="1"/>
            <p:nvPr/>
          </p:nvSpPr>
          <p:spPr>
            <a:xfrm>
              <a:off x="0" y="-19050"/>
              <a:ext cx="4201908" cy="112842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12" name="Google Shape;312;p14"/>
          <p:cNvGrpSpPr/>
          <p:nvPr/>
        </p:nvGrpSpPr>
        <p:grpSpPr>
          <a:xfrm>
            <a:off x="1194076" y="4011994"/>
            <a:ext cx="6875805" cy="5402080"/>
            <a:chOff x="0" y="-19050"/>
            <a:chExt cx="1810912" cy="1422770"/>
          </a:xfrm>
        </p:grpSpPr>
        <p:sp>
          <p:nvSpPr>
            <p:cNvPr id="313" name="Google Shape;313;p14"/>
            <p:cNvSpPr/>
            <p:nvPr/>
          </p:nvSpPr>
          <p:spPr>
            <a:xfrm>
              <a:off x="0" y="0"/>
              <a:ext cx="1810912" cy="1403720"/>
            </a:xfrm>
            <a:custGeom>
              <a:rect b="b" l="l" r="r" t="t"/>
              <a:pathLst>
                <a:path extrusionOk="0" h="1403720" w="1810912">
                  <a:moveTo>
                    <a:pt x="57424" y="0"/>
                  </a:moveTo>
                  <a:lnTo>
                    <a:pt x="1753488" y="0"/>
                  </a:lnTo>
                  <a:cubicBezTo>
                    <a:pt x="1785202" y="0"/>
                    <a:pt x="1810912" y="25710"/>
                    <a:pt x="1810912" y="57424"/>
                  </a:cubicBezTo>
                  <a:lnTo>
                    <a:pt x="1810912" y="1346296"/>
                  </a:lnTo>
                  <a:cubicBezTo>
                    <a:pt x="1810912" y="1378011"/>
                    <a:pt x="1785202" y="1403720"/>
                    <a:pt x="1753488" y="1403720"/>
                  </a:cubicBezTo>
                  <a:lnTo>
                    <a:pt x="57424" y="1403720"/>
                  </a:lnTo>
                  <a:cubicBezTo>
                    <a:pt x="25710" y="1403720"/>
                    <a:pt x="0" y="1378011"/>
                    <a:pt x="0" y="1346296"/>
                  </a:cubicBezTo>
                  <a:lnTo>
                    <a:pt x="0" y="57424"/>
                  </a:lnTo>
                  <a:cubicBezTo>
                    <a:pt x="0" y="25710"/>
                    <a:pt x="25710" y="0"/>
                    <a:pt x="57424"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4"/>
            <p:cNvSpPr txBox="1"/>
            <p:nvPr/>
          </p:nvSpPr>
          <p:spPr>
            <a:xfrm>
              <a:off x="0" y="-19050"/>
              <a:ext cx="1810912" cy="142277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15" name="Google Shape;315;p14"/>
          <p:cNvGrpSpPr/>
          <p:nvPr/>
        </p:nvGrpSpPr>
        <p:grpSpPr>
          <a:xfrm>
            <a:off x="8069881" y="5012747"/>
            <a:ext cx="9152383" cy="4619755"/>
            <a:chOff x="0" y="-19050"/>
            <a:chExt cx="2410504" cy="1216726"/>
          </a:xfrm>
        </p:grpSpPr>
        <p:sp>
          <p:nvSpPr>
            <p:cNvPr id="316" name="Google Shape;316;p14"/>
            <p:cNvSpPr/>
            <p:nvPr/>
          </p:nvSpPr>
          <p:spPr>
            <a:xfrm>
              <a:off x="0" y="0"/>
              <a:ext cx="2410504" cy="1197676"/>
            </a:xfrm>
            <a:custGeom>
              <a:rect b="b" l="l" r="r" t="t"/>
              <a:pathLst>
                <a:path extrusionOk="0" h="1197676" w="2410504">
                  <a:moveTo>
                    <a:pt x="43140" y="0"/>
                  </a:moveTo>
                  <a:lnTo>
                    <a:pt x="2367364" y="0"/>
                  </a:lnTo>
                  <a:cubicBezTo>
                    <a:pt x="2378805" y="0"/>
                    <a:pt x="2389778" y="4545"/>
                    <a:pt x="2397869" y="12636"/>
                  </a:cubicBezTo>
                  <a:cubicBezTo>
                    <a:pt x="2405959" y="20726"/>
                    <a:pt x="2410504" y="31699"/>
                    <a:pt x="2410504" y="43140"/>
                  </a:cubicBezTo>
                  <a:lnTo>
                    <a:pt x="2410504" y="1154535"/>
                  </a:lnTo>
                  <a:cubicBezTo>
                    <a:pt x="2410504" y="1178361"/>
                    <a:pt x="2391190" y="1197676"/>
                    <a:pt x="2367364" y="1197676"/>
                  </a:cubicBezTo>
                  <a:lnTo>
                    <a:pt x="43140" y="1197676"/>
                  </a:lnTo>
                  <a:cubicBezTo>
                    <a:pt x="31699" y="1197676"/>
                    <a:pt x="20726" y="1193130"/>
                    <a:pt x="12636" y="1185040"/>
                  </a:cubicBezTo>
                  <a:cubicBezTo>
                    <a:pt x="4545" y="1176950"/>
                    <a:pt x="0" y="1165977"/>
                    <a:pt x="0" y="1154535"/>
                  </a:cubicBezTo>
                  <a:lnTo>
                    <a:pt x="0" y="43140"/>
                  </a:lnTo>
                  <a:cubicBezTo>
                    <a:pt x="0" y="31699"/>
                    <a:pt x="4545" y="20726"/>
                    <a:pt x="12636" y="12636"/>
                  </a:cubicBezTo>
                  <a:cubicBezTo>
                    <a:pt x="20726" y="4545"/>
                    <a:pt x="31699" y="0"/>
                    <a:pt x="43140" y="0"/>
                  </a:cubicBezTo>
                  <a:close/>
                </a:path>
              </a:pathLst>
            </a:custGeom>
            <a:solidFill>
              <a:srgbClr val="1A0A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14"/>
            <p:cNvSpPr txBox="1"/>
            <p:nvPr/>
          </p:nvSpPr>
          <p:spPr>
            <a:xfrm>
              <a:off x="0" y="-19050"/>
              <a:ext cx="2410504" cy="121672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18" name="Google Shape;318;p14"/>
          <p:cNvGrpSpPr/>
          <p:nvPr/>
        </p:nvGrpSpPr>
        <p:grpSpPr>
          <a:xfrm>
            <a:off x="8400847" y="5275055"/>
            <a:ext cx="8747347" cy="4139019"/>
            <a:chOff x="0" y="-19050"/>
            <a:chExt cx="2303828" cy="1090112"/>
          </a:xfrm>
        </p:grpSpPr>
        <p:sp>
          <p:nvSpPr>
            <p:cNvPr id="319" name="Google Shape;319;p14"/>
            <p:cNvSpPr/>
            <p:nvPr/>
          </p:nvSpPr>
          <p:spPr>
            <a:xfrm>
              <a:off x="0" y="0"/>
              <a:ext cx="2303828" cy="1071062"/>
            </a:xfrm>
            <a:custGeom>
              <a:rect b="b" l="l" r="r" t="t"/>
              <a:pathLst>
                <a:path extrusionOk="0" h="1071062" w="2303828">
                  <a:moveTo>
                    <a:pt x="45138" y="0"/>
                  </a:moveTo>
                  <a:lnTo>
                    <a:pt x="2258690" y="0"/>
                  </a:lnTo>
                  <a:cubicBezTo>
                    <a:pt x="2283619" y="0"/>
                    <a:pt x="2303828" y="20209"/>
                    <a:pt x="2303828" y="45138"/>
                  </a:cubicBezTo>
                  <a:lnTo>
                    <a:pt x="2303828" y="1025924"/>
                  </a:lnTo>
                  <a:cubicBezTo>
                    <a:pt x="2303828" y="1050853"/>
                    <a:pt x="2283619" y="1071062"/>
                    <a:pt x="2258690" y="1071062"/>
                  </a:cubicBezTo>
                  <a:lnTo>
                    <a:pt x="45138" y="1071062"/>
                  </a:lnTo>
                  <a:cubicBezTo>
                    <a:pt x="20209" y="1071062"/>
                    <a:pt x="0" y="1050853"/>
                    <a:pt x="0" y="1025924"/>
                  </a:cubicBezTo>
                  <a:lnTo>
                    <a:pt x="0" y="45138"/>
                  </a:lnTo>
                  <a:cubicBezTo>
                    <a:pt x="0" y="20209"/>
                    <a:pt x="20209" y="0"/>
                    <a:pt x="4513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4"/>
            <p:cNvSpPr txBox="1"/>
            <p:nvPr/>
          </p:nvSpPr>
          <p:spPr>
            <a:xfrm>
              <a:off x="0" y="-19050"/>
              <a:ext cx="2303828" cy="109011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21" name="Google Shape;321;p14"/>
          <p:cNvSpPr/>
          <p:nvPr/>
        </p:nvSpPr>
        <p:spPr>
          <a:xfrm>
            <a:off x="8754668" y="5625228"/>
            <a:ext cx="8039705" cy="3467123"/>
          </a:xfrm>
          <a:custGeom>
            <a:rect b="b" l="l" r="r" t="t"/>
            <a:pathLst>
              <a:path extrusionOk="0" h="3467123" w="8039705">
                <a:moveTo>
                  <a:pt x="0" y="0"/>
                </a:moveTo>
                <a:lnTo>
                  <a:pt x="8039705" y="0"/>
                </a:lnTo>
                <a:lnTo>
                  <a:pt x="8039705" y="3467123"/>
                </a:lnTo>
                <a:lnTo>
                  <a:pt x="0" y="3467123"/>
                </a:lnTo>
                <a:lnTo>
                  <a:pt x="0" y="0"/>
                </a:lnTo>
                <a:close/>
              </a:path>
            </a:pathLst>
          </a:custGeom>
          <a:blipFill rotWithShape="1">
            <a:blip r:embed="rId3">
              <a:alphaModFix/>
            </a:blip>
            <a:stretch>
              <a:fillRect b="0" l="0" r="0" t="0"/>
            </a:stretch>
          </a:blipFill>
          <a:ln>
            <a:noFill/>
          </a:ln>
        </p:spPr>
      </p:sp>
      <p:sp>
        <p:nvSpPr>
          <p:cNvPr id="322" name="Google Shape;322;p14"/>
          <p:cNvSpPr txBox="1"/>
          <p:nvPr/>
        </p:nvSpPr>
        <p:spPr>
          <a:xfrm>
            <a:off x="1536517" y="1495324"/>
            <a:ext cx="15214966" cy="12719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 semáforo puede tomar valores mayores que uno y se pueden utilizar para controlar el acceso a un recurso determinado que consta de un número finito de instancias. </a:t>
            </a:r>
            <a:endParaRPr b="0" i="0" sz="1400" u="none" cap="none" strike="noStrike">
              <a:solidFill>
                <a:srgbClr val="000000"/>
              </a:solidFill>
              <a:latin typeface="Arial"/>
              <a:ea typeface="Arial"/>
              <a:cs typeface="Arial"/>
              <a:sym typeface="Arial"/>
            </a:endParaRPr>
          </a:p>
        </p:txBody>
      </p:sp>
      <p:sp>
        <p:nvSpPr>
          <p:cNvPr id="323" name="Google Shape;323;p14"/>
          <p:cNvSpPr txBox="1"/>
          <p:nvPr/>
        </p:nvSpPr>
        <p:spPr>
          <a:xfrm>
            <a:off x="1536517" y="5221655"/>
            <a:ext cx="6184567" cy="255778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Sin embargo, si el valor es 0, significa que no hay recursos disponibles o que varios procesos ya están accediendo a la sección crítica, por lo que no pueden acceder más procesos. </a:t>
            </a:r>
            <a:endParaRPr b="0" i="0" sz="1400" u="none" cap="none" strike="noStrike">
              <a:solidFill>
                <a:srgbClr val="000000"/>
              </a:solidFill>
              <a:latin typeface="Arial"/>
              <a:ea typeface="Arial"/>
              <a:cs typeface="Arial"/>
              <a:sym typeface="Arial"/>
            </a:endParaRPr>
          </a:p>
        </p:txBody>
      </p:sp>
      <p:sp>
        <p:nvSpPr>
          <p:cNvPr id="324" name="Google Shape;324;p14"/>
          <p:cNvSpPr txBox="1"/>
          <p:nvPr/>
        </p:nvSpPr>
        <p:spPr>
          <a:xfrm>
            <a:off x="1536517" y="3128937"/>
            <a:ext cx="15214966" cy="17005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Se inicializa S con el numero de recursos disponibles, si el valor del semáforo está por encima de 0, los procesos pueden acceder a la sección crítica o a los recursos compartidos. La cantidad de procesos que pueden acceder a los recursos/código es el valor del semáforo.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28" name="Shape 328"/>
        <p:cNvGrpSpPr/>
        <p:nvPr/>
      </p:nvGrpSpPr>
      <p:grpSpPr>
        <a:xfrm>
          <a:off x="0" y="0"/>
          <a:ext cx="0" cy="0"/>
          <a:chOff x="0" y="0"/>
          <a:chExt cx="0" cy="0"/>
        </a:xfrm>
      </p:grpSpPr>
      <p:grpSp>
        <p:nvGrpSpPr>
          <p:cNvPr id="329" name="Google Shape;329;p15"/>
          <p:cNvGrpSpPr/>
          <p:nvPr/>
        </p:nvGrpSpPr>
        <p:grpSpPr>
          <a:xfrm>
            <a:off x="867827" y="1052788"/>
            <a:ext cx="9072886" cy="8541357"/>
            <a:chOff x="0" y="-19050"/>
            <a:chExt cx="2389567" cy="2249576"/>
          </a:xfrm>
        </p:grpSpPr>
        <p:sp>
          <p:nvSpPr>
            <p:cNvPr id="330" name="Google Shape;330;p15"/>
            <p:cNvSpPr/>
            <p:nvPr/>
          </p:nvSpPr>
          <p:spPr>
            <a:xfrm>
              <a:off x="0" y="0"/>
              <a:ext cx="2389567" cy="2230525"/>
            </a:xfrm>
            <a:custGeom>
              <a:rect b="b" l="l" r="r" t="t"/>
              <a:pathLst>
                <a:path extrusionOk="0" h="2230525" w="2389567">
                  <a:moveTo>
                    <a:pt x="43518" y="0"/>
                  </a:moveTo>
                  <a:lnTo>
                    <a:pt x="2346048" y="0"/>
                  </a:lnTo>
                  <a:cubicBezTo>
                    <a:pt x="2370083" y="0"/>
                    <a:pt x="2389567" y="19484"/>
                    <a:pt x="2389567" y="43518"/>
                  </a:cubicBezTo>
                  <a:lnTo>
                    <a:pt x="2389567" y="2187007"/>
                  </a:lnTo>
                  <a:cubicBezTo>
                    <a:pt x="2389567" y="2211042"/>
                    <a:pt x="2370083" y="2230525"/>
                    <a:pt x="2346048" y="2230525"/>
                  </a:cubicBezTo>
                  <a:lnTo>
                    <a:pt x="43518" y="2230525"/>
                  </a:lnTo>
                  <a:cubicBezTo>
                    <a:pt x="19484" y="2230525"/>
                    <a:pt x="0" y="2211042"/>
                    <a:pt x="0" y="2187007"/>
                  </a:cubicBezTo>
                  <a:lnTo>
                    <a:pt x="0" y="43518"/>
                  </a:lnTo>
                  <a:cubicBezTo>
                    <a:pt x="0" y="19484"/>
                    <a:pt x="19484" y="0"/>
                    <a:pt x="4351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5"/>
            <p:cNvSpPr txBox="1"/>
            <p:nvPr/>
          </p:nvSpPr>
          <p:spPr>
            <a:xfrm>
              <a:off x="0" y="-19050"/>
              <a:ext cx="2389567" cy="224957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32" name="Google Shape;332;p15"/>
          <p:cNvGrpSpPr/>
          <p:nvPr/>
        </p:nvGrpSpPr>
        <p:grpSpPr>
          <a:xfrm>
            <a:off x="10167893" y="3471795"/>
            <a:ext cx="6977961" cy="6122349"/>
            <a:chOff x="0" y="-19050"/>
            <a:chExt cx="1837817" cy="1612471"/>
          </a:xfrm>
        </p:grpSpPr>
        <p:sp>
          <p:nvSpPr>
            <p:cNvPr id="333" name="Google Shape;333;p15"/>
            <p:cNvSpPr/>
            <p:nvPr/>
          </p:nvSpPr>
          <p:spPr>
            <a:xfrm>
              <a:off x="0" y="0"/>
              <a:ext cx="1837817" cy="1593421"/>
            </a:xfrm>
            <a:custGeom>
              <a:rect b="b" l="l" r="r" t="t"/>
              <a:pathLst>
                <a:path extrusionOk="0" h="1593421" w="1837817">
                  <a:moveTo>
                    <a:pt x="56584" y="0"/>
                  </a:moveTo>
                  <a:lnTo>
                    <a:pt x="1781233" y="0"/>
                  </a:lnTo>
                  <a:cubicBezTo>
                    <a:pt x="1796240" y="0"/>
                    <a:pt x="1810633" y="5961"/>
                    <a:pt x="1821244" y="16573"/>
                  </a:cubicBezTo>
                  <a:cubicBezTo>
                    <a:pt x="1831855" y="27184"/>
                    <a:pt x="1837817" y="41577"/>
                    <a:pt x="1837817" y="56584"/>
                  </a:cubicBezTo>
                  <a:lnTo>
                    <a:pt x="1837817" y="1536837"/>
                  </a:lnTo>
                  <a:cubicBezTo>
                    <a:pt x="1837817" y="1568087"/>
                    <a:pt x="1812484" y="1593421"/>
                    <a:pt x="1781233" y="1593421"/>
                  </a:cubicBezTo>
                  <a:lnTo>
                    <a:pt x="56584" y="1593421"/>
                  </a:lnTo>
                  <a:cubicBezTo>
                    <a:pt x="41577" y="1593421"/>
                    <a:pt x="27184" y="1587459"/>
                    <a:pt x="16573" y="1576848"/>
                  </a:cubicBezTo>
                  <a:cubicBezTo>
                    <a:pt x="5961" y="1566236"/>
                    <a:pt x="0" y="1551844"/>
                    <a:pt x="0" y="1536837"/>
                  </a:cubicBezTo>
                  <a:lnTo>
                    <a:pt x="0" y="56584"/>
                  </a:lnTo>
                  <a:cubicBezTo>
                    <a:pt x="0" y="25333"/>
                    <a:pt x="25333" y="0"/>
                    <a:pt x="56584"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5"/>
            <p:cNvSpPr txBox="1"/>
            <p:nvPr/>
          </p:nvSpPr>
          <p:spPr>
            <a:xfrm>
              <a:off x="0" y="-19050"/>
              <a:ext cx="1837817" cy="16124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35" name="Google Shape;335;p15"/>
          <p:cNvSpPr/>
          <p:nvPr/>
        </p:nvSpPr>
        <p:spPr>
          <a:xfrm>
            <a:off x="11438451" y="4350714"/>
            <a:ext cx="4436843" cy="4436843"/>
          </a:xfrm>
          <a:custGeom>
            <a:rect b="b" l="l" r="r" t="t"/>
            <a:pathLst>
              <a:path extrusionOk="0" h="4436843" w="4436843">
                <a:moveTo>
                  <a:pt x="0" y="0"/>
                </a:moveTo>
                <a:lnTo>
                  <a:pt x="4436843" y="0"/>
                </a:lnTo>
                <a:lnTo>
                  <a:pt x="4436843" y="4436843"/>
                </a:lnTo>
                <a:lnTo>
                  <a:pt x="0" y="4436843"/>
                </a:lnTo>
                <a:lnTo>
                  <a:pt x="0" y="0"/>
                </a:lnTo>
                <a:close/>
              </a:path>
            </a:pathLst>
          </a:custGeom>
          <a:blipFill rotWithShape="1">
            <a:blip r:embed="rId3">
              <a:alphaModFix/>
            </a:blip>
            <a:stretch>
              <a:fillRect b="0" l="0" r="0" t="0"/>
            </a:stretch>
          </a:blipFill>
          <a:ln>
            <a:noFill/>
          </a:ln>
        </p:spPr>
      </p:sp>
      <p:sp>
        <p:nvSpPr>
          <p:cNvPr id="336" name="Google Shape;336;p15"/>
          <p:cNvSpPr txBox="1"/>
          <p:nvPr/>
        </p:nvSpPr>
        <p:spPr>
          <a:xfrm>
            <a:off x="1247649" y="1499466"/>
            <a:ext cx="8313241" cy="770128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El problema que tenemos con las soluciones anteriores es que algunas líneas de código que deben ejecutarse sin interferencia de otros procesos; Esto no es un problema siempre que un proceso tenga el control de la CPU, pero si el sistema operativo le quita la CPU antes de que pueda terminar de ejecutar su sección de código, otro proceso puede tener la oportunidad de arruinar su trabajo.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El código debe ejecutarse de forma atómica: en una unidad ininterrumpible. Entonces, para que los semáforos resuelvan el problema, la implementación de las dos funciones de espera y señal debe ser atómica: no puede haber interrupciones mientras se implementan estas operaciones.</a:t>
            </a:r>
            <a:endParaRPr b="0" i="0" sz="1400" u="none" cap="none" strike="noStrike">
              <a:solidFill>
                <a:srgbClr val="000000"/>
              </a:solidFill>
              <a:latin typeface="Arial"/>
              <a:ea typeface="Arial"/>
              <a:cs typeface="Arial"/>
              <a:sym typeface="Arial"/>
            </a:endParaRPr>
          </a:p>
        </p:txBody>
      </p:sp>
      <p:sp>
        <p:nvSpPr>
          <p:cNvPr id="337" name="Google Shape;337;p15"/>
          <p:cNvSpPr txBox="1"/>
          <p:nvPr/>
        </p:nvSpPr>
        <p:spPr>
          <a:xfrm>
            <a:off x="10167893" y="1247038"/>
            <a:ext cx="6899753" cy="2010918"/>
          </a:xfrm>
          <a:prstGeom prst="rect">
            <a:avLst/>
          </a:prstGeom>
          <a:noFill/>
          <a:ln>
            <a:noFill/>
          </a:ln>
        </p:spPr>
        <p:txBody>
          <a:bodyPr anchorCtr="0" anchor="t" bIns="0" lIns="0" spcFirstLastPara="1" rIns="0" wrap="square" tIns="0">
            <a:spAutoFit/>
          </a:bodyPr>
          <a:lstStyle/>
          <a:p>
            <a:pPr indent="0" lvl="0" marL="0" marR="0" rtl="0" algn="r">
              <a:lnSpc>
                <a:spcPct val="121000"/>
              </a:lnSpc>
              <a:spcBef>
                <a:spcPts val="0"/>
              </a:spcBef>
              <a:spcAft>
                <a:spcPts val="0"/>
              </a:spcAft>
              <a:buClr>
                <a:srgbClr val="000000"/>
              </a:buClr>
              <a:buSzPts val="6600"/>
              <a:buFont typeface="Arial"/>
              <a:buNone/>
            </a:pPr>
            <a:r>
              <a:rPr b="0" i="0" lang="en-US" sz="6600" u="none" cap="none" strike="noStrike">
                <a:solidFill>
                  <a:srgbClr val="FFFFFF"/>
                </a:solidFill>
                <a:latin typeface="Arial"/>
                <a:ea typeface="Arial"/>
                <a:cs typeface="Arial"/>
                <a:sym typeface="Arial"/>
              </a:rPr>
              <a:t>OPERACIONES ATÓMICAS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g35d0297d009_0_12"/>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98" name="Google Shape;98;g35d0297d009_0_12"/>
          <p:cNvGrpSpPr/>
          <p:nvPr/>
        </p:nvGrpSpPr>
        <p:grpSpPr>
          <a:xfrm>
            <a:off x="9975044" y="2453203"/>
            <a:ext cx="7764346" cy="662374"/>
            <a:chOff x="3095445" y="-87910"/>
            <a:chExt cx="5099400" cy="435000"/>
          </a:xfrm>
        </p:grpSpPr>
        <p:sp>
          <p:nvSpPr>
            <p:cNvPr id="99" name="Google Shape;99;g35d0297d009_0_12"/>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35d0297d009_0_12"/>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01" name="Google Shape;101;g35d0297d009_0_12"/>
          <p:cNvPicPr preferRelativeResize="0"/>
          <p:nvPr/>
        </p:nvPicPr>
        <p:blipFill rotWithShape="1">
          <a:blip r:embed="rId4">
            <a:alphaModFix/>
          </a:blip>
          <a:srcRect b="-139" l="-3870" r="3869" t="140"/>
          <a:stretch/>
        </p:blipFill>
        <p:spPr>
          <a:xfrm rot="-1769370">
            <a:off x="2487697" y="2265794"/>
            <a:ext cx="3499333" cy="3372288"/>
          </a:xfrm>
          <a:prstGeom prst="rect">
            <a:avLst/>
          </a:prstGeom>
          <a:noFill/>
          <a:ln>
            <a:noFill/>
          </a:ln>
        </p:spPr>
      </p:pic>
      <p:sp>
        <p:nvSpPr>
          <p:cNvPr id="102" name="Google Shape;102;g35d0297d009_0_12"/>
          <p:cNvSpPr txBox="1"/>
          <p:nvPr/>
        </p:nvSpPr>
        <p:spPr>
          <a:xfrm>
            <a:off x="7327600" y="3550913"/>
            <a:ext cx="10411800" cy="27705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b="0" i="0" lang="en-US" sz="4200" u="none" cap="none" strike="noStrike">
                <a:solidFill>
                  <a:schemeClr val="lt1"/>
                </a:solidFill>
                <a:latin typeface="Calibri"/>
                <a:ea typeface="Calibri"/>
                <a:cs typeface="Calibri"/>
                <a:sym typeface="Calibri"/>
              </a:rPr>
              <a:t>Tema 1</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b="0" i="0" lang="en-US" sz="4200" u="none" cap="none" strike="noStrike">
                <a:solidFill>
                  <a:schemeClr val="lt1"/>
                </a:solidFill>
                <a:latin typeface="Calibri"/>
                <a:ea typeface="Calibri"/>
                <a:cs typeface="Calibri"/>
                <a:sym typeface="Calibri"/>
              </a:rPr>
              <a:t>Tema 2</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b="0" i="0" lang="en-US" sz="4200" u="none" cap="none" strike="noStrike">
                <a:solidFill>
                  <a:schemeClr val="lt1"/>
                </a:solidFill>
                <a:latin typeface="Calibri"/>
                <a:ea typeface="Calibri"/>
                <a:cs typeface="Calibri"/>
                <a:sym typeface="Calibri"/>
              </a:rPr>
              <a:t>Tema 3</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b="0" i="0" lang="en-US" sz="4200" u="none" cap="none" strike="noStrike">
                <a:solidFill>
                  <a:schemeClr val="lt1"/>
                </a:solidFill>
                <a:latin typeface="Calibri"/>
                <a:ea typeface="Calibri"/>
                <a:cs typeface="Calibri"/>
                <a:sym typeface="Calibri"/>
              </a:rPr>
              <a:t>Tema 4</a:t>
            </a:r>
            <a:endParaRPr b="0" i="0" sz="4200" u="none" cap="none" strike="noStrik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41" name="Shape 341"/>
        <p:cNvGrpSpPr/>
        <p:nvPr/>
      </p:nvGrpSpPr>
      <p:grpSpPr>
        <a:xfrm>
          <a:off x="0" y="0"/>
          <a:ext cx="0" cy="0"/>
          <a:chOff x="0" y="0"/>
          <a:chExt cx="0" cy="0"/>
        </a:xfrm>
      </p:grpSpPr>
      <p:sp>
        <p:nvSpPr>
          <p:cNvPr id="342" name="Google Shape;342;p16"/>
          <p:cNvSpPr/>
          <p:nvPr/>
        </p:nvSpPr>
        <p:spPr>
          <a:xfrm>
            <a:off x="-614888" y="-849952"/>
            <a:ext cx="19517775" cy="12938659"/>
          </a:xfrm>
          <a:custGeom>
            <a:rect b="b" l="l" r="r" t="t"/>
            <a:pathLst>
              <a:path extrusionOk="0" h="12938659" w="19517775">
                <a:moveTo>
                  <a:pt x="0" y="0"/>
                </a:moveTo>
                <a:lnTo>
                  <a:pt x="19517776" y="0"/>
                </a:lnTo>
                <a:lnTo>
                  <a:pt x="19517776" y="12938658"/>
                </a:lnTo>
                <a:lnTo>
                  <a:pt x="0" y="12938658"/>
                </a:lnTo>
                <a:lnTo>
                  <a:pt x="0" y="0"/>
                </a:lnTo>
                <a:close/>
              </a:path>
            </a:pathLst>
          </a:custGeom>
          <a:blipFill rotWithShape="1">
            <a:blip r:embed="rId3">
              <a:alphaModFix/>
            </a:blip>
            <a:stretch>
              <a:fillRect b="0" l="0" r="0" t="0"/>
            </a:stretch>
          </a:blipFill>
          <a:ln>
            <a:noFill/>
          </a:ln>
        </p:spPr>
      </p:sp>
      <p:grpSp>
        <p:nvGrpSpPr>
          <p:cNvPr id="343" name="Google Shape;343;p16"/>
          <p:cNvGrpSpPr/>
          <p:nvPr/>
        </p:nvGrpSpPr>
        <p:grpSpPr>
          <a:xfrm>
            <a:off x="1294547" y="2607268"/>
            <a:ext cx="9286246" cy="6468717"/>
            <a:chOff x="0" y="-19050"/>
            <a:chExt cx="2445760" cy="1703695"/>
          </a:xfrm>
        </p:grpSpPr>
        <p:sp>
          <p:nvSpPr>
            <p:cNvPr id="344" name="Google Shape;344;p16"/>
            <p:cNvSpPr/>
            <p:nvPr/>
          </p:nvSpPr>
          <p:spPr>
            <a:xfrm>
              <a:off x="0" y="0"/>
              <a:ext cx="2445760" cy="1684645"/>
            </a:xfrm>
            <a:custGeom>
              <a:rect b="b" l="l" r="r" t="t"/>
              <a:pathLst>
                <a:path extrusionOk="0" h="1684645" w="2445760">
                  <a:moveTo>
                    <a:pt x="42519" y="0"/>
                  </a:moveTo>
                  <a:lnTo>
                    <a:pt x="2403242" y="0"/>
                  </a:lnTo>
                  <a:cubicBezTo>
                    <a:pt x="2426724" y="0"/>
                    <a:pt x="2445760" y="19036"/>
                    <a:pt x="2445760" y="42519"/>
                  </a:cubicBezTo>
                  <a:lnTo>
                    <a:pt x="2445760" y="1642127"/>
                  </a:lnTo>
                  <a:cubicBezTo>
                    <a:pt x="2445760" y="1665609"/>
                    <a:pt x="2426724" y="1684645"/>
                    <a:pt x="2403242" y="1684645"/>
                  </a:cubicBezTo>
                  <a:lnTo>
                    <a:pt x="42519" y="1684645"/>
                  </a:lnTo>
                  <a:cubicBezTo>
                    <a:pt x="19036" y="1684645"/>
                    <a:pt x="0" y="1665609"/>
                    <a:pt x="0" y="1642127"/>
                  </a:cubicBezTo>
                  <a:lnTo>
                    <a:pt x="0" y="42519"/>
                  </a:lnTo>
                  <a:cubicBezTo>
                    <a:pt x="0" y="19036"/>
                    <a:pt x="19036" y="0"/>
                    <a:pt x="42519"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6"/>
            <p:cNvSpPr txBox="1"/>
            <p:nvPr/>
          </p:nvSpPr>
          <p:spPr>
            <a:xfrm>
              <a:off x="0" y="-19050"/>
              <a:ext cx="2445760" cy="17036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46" name="Google Shape;346;p16"/>
          <p:cNvGrpSpPr/>
          <p:nvPr/>
        </p:nvGrpSpPr>
        <p:grpSpPr>
          <a:xfrm>
            <a:off x="10884173" y="2607268"/>
            <a:ext cx="6109281" cy="6468717"/>
            <a:chOff x="0" y="-19050"/>
            <a:chExt cx="1609029" cy="1703695"/>
          </a:xfrm>
        </p:grpSpPr>
        <p:sp>
          <p:nvSpPr>
            <p:cNvPr id="347" name="Google Shape;347;p16"/>
            <p:cNvSpPr/>
            <p:nvPr/>
          </p:nvSpPr>
          <p:spPr>
            <a:xfrm>
              <a:off x="0" y="0"/>
              <a:ext cx="1609029" cy="1684645"/>
            </a:xfrm>
            <a:custGeom>
              <a:rect b="b" l="l" r="r" t="t"/>
              <a:pathLst>
                <a:path extrusionOk="0" h="1684645" w="1609029">
                  <a:moveTo>
                    <a:pt x="64629" y="0"/>
                  </a:moveTo>
                  <a:lnTo>
                    <a:pt x="1544400" y="0"/>
                  </a:lnTo>
                  <a:cubicBezTo>
                    <a:pt x="1580093" y="0"/>
                    <a:pt x="1609029" y="28935"/>
                    <a:pt x="1609029" y="64629"/>
                  </a:cubicBezTo>
                  <a:lnTo>
                    <a:pt x="1609029" y="1620016"/>
                  </a:lnTo>
                  <a:cubicBezTo>
                    <a:pt x="1609029" y="1655710"/>
                    <a:pt x="1580093" y="1684645"/>
                    <a:pt x="1544400" y="1684645"/>
                  </a:cubicBezTo>
                  <a:lnTo>
                    <a:pt x="64629" y="1684645"/>
                  </a:lnTo>
                  <a:cubicBezTo>
                    <a:pt x="28935" y="1684645"/>
                    <a:pt x="0" y="1655710"/>
                    <a:pt x="0" y="1620016"/>
                  </a:cubicBezTo>
                  <a:lnTo>
                    <a:pt x="0" y="64629"/>
                  </a:lnTo>
                  <a:cubicBezTo>
                    <a:pt x="0" y="28935"/>
                    <a:pt x="28935" y="0"/>
                    <a:pt x="64629"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6"/>
            <p:cNvSpPr txBox="1"/>
            <p:nvPr/>
          </p:nvSpPr>
          <p:spPr>
            <a:xfrm>
              <a:off x="0" y="-19050"/>
              <a:ext cx="1609029" cy="17036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49" name="Google Shape;349;p16"/>
          <p:cNvSpPr/>
          <p:nvPr/>
        </p:nvSpPr>
        <p:spPr>
          <a:xfrm>
            <a:off x="11478543" y="3681749"/>
            <a:ext cx="4920540" cy="4293171"/>
          </a:xfrm>
          <a:custGeom>
            <a:rect b="b" l="l" r="r" t="t"/>
            <a:pathLst>
              <a:path extrusionOk="0" h="4293171" w="4920540">
                <a:moveTo>
                  <a:pt x="0" y="0"/>
                </a:moveTo>
                <a:lnTo>
                  <a:pt x="4920540" y="0"/>
                </a:lnTo>
                <a:lnTo>
                  <a:pt x="4920540" y="4293171"/>
                </a:lnTo>
                <a:lnTo>
                  <a:pt x="0" y="4293171"/>
                </a:lnTo>
                <a:lnTo>
                  <a:pt x="0" y="0"/>
                </a:lnTo>
                <a:close/>
              </a:path>
            </a:pathLst>
          </a:custGeom>
          <a:blipFill rotWithShape="1">
            <a:blip r:embed="rId4">
              <a:alphaModFix/>
            </a:blip>
            <a:stretch>
              <a:fillRect b="0" l="0" r="0" t="0"/>
            </a:stretch>
          </a:blipFill>
          <a:ln>
            <a:noFill/>
          </a:ln>
        </p:spPr>
      </p:sp>
      <p:sp>
        <p:nvSpPr>
          <p:cNvPr id="350" name="Google Shape;350;p16"/>
          <p:cNvSpPr txBox="1"/>
          <p:nvPr/>
        </p:nvSpPr>
        <p:spPr>
          <a:xfrm>
            <a:off x="1865003" y="3254044"/>
            <a:ext cx="8557081" cy="51295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Cuando no se necesita la habilidad del semáforo de contar, algunas veces se utiliza una versión simplificada, llamada mutex. Los mutexes son buenos sólo para administrar la exclusión mutua para cierto recurso compartido o pieza de código.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Se implementan con facilidad y eficiencia, lo cual hace que sean especialmente útiles en paquetes de hilos que se implementan en su totalidad en espacio de usuario.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
        <p:nvSpPr>
          <p:cNvPr id="351" name="Google Shape;351;p16"/>
          <p:cNvSpPr txBox="1"/>
          <p:nvPr/>
        </p:nvSpPr>
        <p:spPr>
          <a:xfrm>
            <a:off x="1510969" y="1231925"/>
            <a:ext cx="6899753" cy="115252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7500"/>
              <a:buFont typeface="Arial"/>
              <a:buNone/>
            </a:pPr>
            <a:r>
              <a:rPr b="0" i="0" lang="en-US" sz="7500" u="none" cap="none" strike="noStrike">
                <a:solidFill>
                  <a:srgbClr val="FFFFFF"/>
                </a:solidFill>
                <a:latin typeface="Arial"/>
                <a:ea typeface="Arial"/>
                <a:cs typeface="Arial"/>
                <a:sym typeface="Arial"/>
              </a:rPr>
              <a:t>MUTEX</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55" name="Shape 355"/>
        <p:cNvGrpSpPr/>
        <p:nvPr/>
      </p:nvGrpSpPr>
      <p:grpSpPr>
        <a:xfrm>
          <a:off x="0" y="0"/>
          <a:ext cx="0" cy="0"/>
          <a:chOff x="0" y="0"/>
          <a:chExt cx="0" cy="0"/>
        </a:xfrm>
      </p:grpSpPr>
      <p:grpSp>
        <p:nvGrpSpPr>
          <p:cNvPr id="356" name="Google Shape;356;p17"/>
          <p:cNvGrpSpPr/>
          <p:nvPr/>
        </p:nvGrpSpPr>
        <p:grpSpPr>
          <a:xfrm>
            <a:off x="1082269" y="956370"/>
            <a:ext cx="16123461" cy="3852132"/>
            <a:chOff x="0" y="-19050"/>
            <a:chExt cx="4246508" cy="1014554"/>
          </a:xfrm>
        </p:grpSpPr>
        <p:sp>
          <p:nvSpPr>
            <p:cNvPr id="357" name="Google Shape;357;p17"/>
            <p:cNvSpPr/>
            <p:nvPr/>
          </p:nvSpPr>
          <p:spPr>
            <a:xfrm>
              <a:off x="0" y="0"/>
              <a:ext cx="4246508" cy="995503"/>
            </a:xfrm>
            <a:custGeom>
              <a:rect b="b" l="l" r="r" t="t"/>
              <a:pathLst>
                <a:path extrusionOk="0" h="995503" w="4246508">
                  <a:moveTo>
                    <a:pt x="24488" y="0"/>
                  </a:moveTo>
                  <a:lnTo>
                    <a:pt x="4222020" y="0"/>
                  </a:lnTo>
                  <a:cubicBezTo>
                    <a:pt x="4228514" y="0"/>
                    <a:pt x="4234743" y="2580"/>
                    <a:pt x="4239336" y="7172"/>
                  </a:cubicBezTo>
                  <a:cubicBezTo>
                    <a:pt x="4243928" y="11765"/>
                    <a:pt x="4246508" y="17994"/>
                    <a:pt x="4246508" y="24488"/>
                  </a:cubicBezTo>
                  <a:lnTo>
                    <a:pt x="4246508" y="971015"/>
                  </a:lnTo>
                  <a:cubicBezTo>
                    <a:pt x="4246508" y="977510"/>
                    <a:pt x="4243928" y="983739"/>
                    <a:pt x="4239336" y="988331"/>
                  </a:cubicBezTo>
                  <a:cubicBezTo>
                    <a:pt x="4234743" y="992924"/>
                    <a:pt x="4228514" y="995503"/>
                    <a:pt x="4222020" y="995503"/>
                  </a:cubicBezTo>
                  <a:lnTo>
                    <a:pt x="24488" y="995503"/>
                  </a:lnTo>
                  <a:cubicBezTo>
                    <a:pt x="17994" y="995503"/>
                    <a:pt x="11765" y="992924"/>
                    <a:pt x="7172" y="988331"/>
                  </a:cubicBezTo>
                  <a:cubicBezTo>
                    <a:pt x="2580" y="983739"/>
                    <a:pt x="0" y="977510"/>
                    <a:pt x="0" y="971015"/>
                  </a:cubicBezTo>
                  <a:lnTo>
                    <a:pt x="0" y="24488"/>
                  </a:lnTo>
                  <a:cubicBezTo>
                    <a:pt x="0" y="17994"/>
                    <a:pt x="2580" y="11765"/>
                    <a:pt x="7172" y="7172"/>
                  </a:cubicBezTo>
                  <a:cubicBezTo>
                    <a:pt x="11765" y="2580"/>
                    <a:pt x="17994" y="0"/>
                    <a:pt x="24488"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7"/>
            <p:cNvSpPr txBox="1"/>
            <p:nvPr/>
          </p:nvSpPr>
          <p:spPr>
            <a:xfrm>
              <a:off x="0" y="-19050"/>
              <a:ext cx="4246508" cy="101455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59" name="Google Shape;359;p17"/>
          <p:cNvGrpSpPr/>
          <p:nvPr/>
        </p:nvGrpSpPr>
        <p:grpSpPr>
          <a:xfrm>
            <a:off x="1082269" y="4968367"/>
            <a:ext cx="5874561" cy="4289933"/>
            <a:chOff x="0" y="-19050"/>
            <a:chExt cx="1547210" cy="1129859"/>
          </a:xfrm>
        </p:grpSpPr>
        <p:sp>
          <p:nvSpPr>
            <p:cNvPr id="360" name="Google Shape;360;p17"/>
            <p:cNvSpPr/>
            <p:nvPr/>
          </p:nvSpPr>
          <p:spPr>
            <a:xfrm>
              <a:off x="0" y="0"/>
              <a:ext cx="1547210" cy="1110809"/>
            </a:xfrm>
            <a:custGeom>
              <a:rect b="b" l="l" r="r" t="t"/>
              <a:pathLst>
                <a:path extrusionOk="0" h="1110809" w="1547210">
                  <a:moveTo>
                    <a:pt x="67211" y="0"/>
                  </a:moveTo>
                  <a:lnTo>
                    <a:pt x="1479998" y="0"/>
                  </a:lnTo>
                  <a:cubicBezTo>
                    <a:pt x="1497824" y="0"/>
                    <a:pt x="1514919" y="7081"/>
                    <a:pt x="1527524" y="19686"/>
                  </a:cubicBezTo>
                  <a:cubicBezTo>
                    <a:pt x="1540128" y="32290"/>
                    <a:pt x="1547210" y="49386"/>
                    <a:pt x="1547210" y="67211"/>
                  </a:cubicBezTo>
                  <a:lnTo>
                    <a:pt x="1547210" y="1043598"/>
                  </a:lnTo>
                  <a:cubicBezTo>
                    <a:pt x="1547210" y="1080718"/>
                    <a:pt x="1517118" y="1110809"/>
                    <a:pt x="1479998" y="1110809"/>
                  </a:cubicBezTo>
                  <a:lnTo>
                    <a:pt x="67211" y="1110809"/>
                  </a:lnTo>
                  <a:cubicBezTo>
                    <a:pt x="30092" y="1110809"/>
                    <a:pt x="0" y="1080718"/>
                    <a:pt x="0" y="1043598"/>
                  </a:cubicBezTo>
                  <a:lnTo>
                    <a:pt x="0" y="67211"/>
                  </a:lnTo>
                  <a:cubicBezTo>
                    <a:pt x="0" y="30092"/>
                    <a:pt x="30092" y="0"/>
                    <a:pt x="67211"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7"/>
            <p:cNvSpPr txBox="1"/>
            <p:nvPr/>
          </p:nvSpPr>
          <p:spPr>
            <a:xfrm>
              <a:off x="0" y="-19050"/>
              <a:ext cx="1547210" cy="112985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62" name="Google Shape;362;p17"/>
          <p:cNvSpPr/>
          <p:nvPr/>
        </p:nvSpPr>
        <p:spPr>
          <a:xfrm>
            <a:off x="1444079" y="5361400"/>
            <a:ext cx="5145608" cy="3576197"/>
          </a:xfrm>
          <a:custGeom>
            <a:rect b="b" l="l" r="r" t="t"/>
            <a:pathLst>
              <a:path extrusionOk="0" h="3576197" w="5145608">
                <a:moveTo>
                  <a:pt x="0" y="0"/>
                </a:moveTo>
                <a:lnTo>
                  <a:pt x="5145608" y="0"/>
                </a:lnTo>
                <a:lnTo>
                  <a:pt x="5145608" y="3576197"/>
                </a:lnTo>
                <a:lnTo>
                  <a:pt x="0" y="3576197"/>
                </a:lnTo>
                <a:lnTo>
                  <a:pt x="0" y="0"/>
                </a:lnTo>
                <a:close/>
              </a:path>
            </a:pathLst>
          </a:custGeom>
          <a:blipFill rotWithShape="1">
            <a:blip r:embed="rId3">
              <a:alphaModFix/>
            </a:blip>
            <a:stretch>
              <a:fillRect b="0" l="0" r="0" t="0"/>
            </a:stretch>
          </a:blipFill>
          <a:ln>
            <a:noFill/>
          </a:ln>
        </p:spPr>
      </p:sp>
      <p:sp>
        <p:nvSpPr>
          <p:cNvPr id="363" name="Google Shape;363;p17"/>
          <p:cNvSpPr txBox="1"/>
          <p:nvPr/>
        </p:nvSpPr>
        <p:spPr>
          <a:xfrm>
            <a:off x="1444079" y="1393472"/>
            <a:ext cx="15399841" cy="29864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 mutex es una variable que puede estar en uno de dos estados: abierto (desbloqueado) o cerrado (bloqueado). </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Se utilizan dos procedimientos con los mutexes. Cuando un hilo (o proceso) necesita acceso a una región crítica, llama a mutex_lock. Si el mutex está actualmente abierto (lo que significa que la región crítica está disponible), la llamada tiene éxito y entonces el hilo llamador puede entrar a la región crítica.</a:t>
            </a:r>
            <a:endParaRPr b="0" i="0" sz="1400" u="none" cap="none" strike="noStrike">
              <a:solidFill>
                <a:srgbClr val="000000"/>
              </a:solidFill>
              <a:latin typeface="Arial"/>
              <a:ea typeface="Arial"/>
              <a:cs typeface="Arial"/>
              <a:sym typeface="Arial"/>
            </a:endParaRPr>
          </a:p>
        </p:txBody>
      </p:sp>
      <p:grpSp>
        <p:nvGrpSpPr>
          <p:cNvPr id="364" name="Google Shape;364;p17"/>
          <p:cNvGrpSpPr/>
          <p:nvPr/>
        </p:nvGrpSpPr>
        <p:grpSpPr>
          <a:xfrm>
            <a:off x="7178269" y="4968367"/>
            <a:ext cx="10027461" cy="4224814"/>
            <a:chOff x="0" y="-19050"/>
            <a:chExt cx="2640977" cy="1112708"/>
          </a:xfrm>
        </p:grpSpPr>
        <p:sp>
          <p:nvSpPr>
            <p:cNvPr id="365" name="Google Shape;365;p17"/>
            <p:cNvSpPr/>
            <p:nvPr/>
          </p:nvSpPr>
          <p:spPr>
            <a:xfrm>
              <a:off x="0" y="0"/>
              <a:ext cx="2640977" cy="1093658"/>
            </a:xfrm>
            <a:custGeom>
              <a:rect b="b" l="l" r="r" t="t"/>
              <a:pathLst>
                <a:path extrusionOk="0" h="1093658" w="2640977">
                  <a:moveTo>
                    <a:pt x="39376" y="0"/>
                  </a:moveTo>
                  <a:lnTo>
                    <a:pt x="2601602" y="0"/>
                  </a:lnTo>
                  <a:cubicBezTo>
                    <a:pt x="2623348" y="0"/>
                    <a:pt x="2640977" y="17629"/>
                    <a:pt x="2640977" y="39376"/>
                  </a:cubicBezTo>
                  <a:lnTo>
                    <a:pt x="2640977" y="1054283"/>
                  </a:lnTo>
                  <a:cubicBezTo>
                    <a:pt x="2640977" y="1064726"/>
                    <a:pt x="2636829" y="1074741"/>
                    <a:pt x="2629445" y="1082126"/>
                  </a:cubicBezTo>
                  <a:cubicBezTo>
                    <a:pt x="2622060" y="1089510"/>
                    <a:pt x="2612045" y="1093658"/>
                    <a:pt x="2601602" y="1093658"/>
                  </a:cubicBezTo>
                  <a:lnTo>
                    <a:pt x="39376" y="1093658"/>
                  </a:lnTo>
                  <a:cubicBezTo>
                    <a:pt x="17629" y="1093658"/>
                    <a:pt x="0" y="1076029"/>
                    <a:pt x="0" y="1054283"/>
                  </a:cubicBezTo>
                  <a:lnTo>
                    <a:pt x="0" y="39376"/>
                  </a:lnTo>
                  <a:cubicBezTo>
                    <a:pt x="0" y="17629"/>
                    <a:pt x="17629" y="0"/>
                    <a:pt x="3937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7"/>
            <p:cNvSpPr txBox="1"/>
            <p:nvPr/>
          </p:nvSpPr>
          <p:spPr>
            <a:xfrm>
              <a:off x="0" y="-19050"/>
              <a:ext cx="2640977" cy="111270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67" name="Google Shape;367;p17"/>
          <p:cNvSpPr txBox="1"/>
          <p:nvPr/>
        </p:nvSpPr>
        <p:spPr>
          <a:xfrm>
            <a:off x="7921079" y="5432458"/>
            <a:ext cx="8541841" cy="34150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Por otro lado, si el mutex ya se encuentra cerrado, el hilo que hizo la llamada se bloquea hasta que el hilo que está en la región crítica termine y llame a mutex_unlock. Si se bloquean varios hilos por el mutex, se selecciona uno de ellos al azar y se permite que adquiera el mutex.</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71" name="Shape 371"/>
        <p:cNvGrpSpPr/>
        <p:nvPr/>
      </p:nvGrpSpPr>
      <p:grpSpPr>
        <a:xfrm>
          <a:off x="0" y="0"/>
          <a:ext cx="0" cy="0"/>
          <a:chOff x="0" y="0"/>
          <a:chExt cx="0" cy="0"/>
        </a:xfrm>
      </p:grpSpPr>
      <p:grpSp>
        <p:nvGrpSpPr>
          <p:cNvPr id="372" name="Google Shape;372;p18"/>
          <p:cNvGrpSpPr/>
          <p:nvPr/>
        </p:nvGrpSpPr>
        <p:grpSpPr>
          <a:xfrm>
            <a:off x="929676" y="905237"/>
            <a:ext cx="9286246" cy="8404197"/>
            <a:chOff x="0" y="-19050"/>
            <a:chExt cx="2445760" cy="2213451"/>
          </a:xfrm>
        </p:grpSpPr>
        <p:sp>
          <p:nvSpPr>
            <p:cNvPr id="373" name="Google Shape;373;p18"/>
            <p:cNvSpPr/>
            <p:nvPr/>
          </p:nvSpPr>
          <p:spPr>
            <a:xfrm>
              <a:off x="0" y="0"/>
              <a:ext cx="2445760" cy="2194401"/>
            </a:xfrm>
            <a:custGeom>
              <a:rect b="b" l="l" r="r" t="t"/>
              <a:pathLst>
                <a:path extrusionOk="0" h="2194401" w="2445760">
                  <a:moveTo>
                    <a:pt x="42519" y="0"/>
                  </a:moveTo>
                  <a:lnTo>
                    <a:pt x="2403242" y="0"/>
                  </a:lnTo>
                  <a:cubicBezTo>
                    <a:pt x="2426724" y="0"/>
                    <a:pt x="2445760" y="19036"/>
                    <a:pt x="2445760" y="42519"/>
                  </a:cubicBezTo>
                  <a:lnTo>
                    <a:pt x="2445760" y="2151883"/>
                  </a:lnTo>
                  <a:cubicBezTo>
                    <a:pt x="2445760" y="2175365"/>
                    <a:pt x="2426724" y="2194401"/>
                    <a:pt x="2403242" y="2194401"/>
                  </a:cubicBezTo>
                  <a:lnTo>
                    <a:pt x="42519" y="2194401"/>
                  </a:lnTo>
                  <a:cubicBezTo>
                    <a:pt x="19036" y="2194401"/>
                    <a:pt x="0" y="2175365"/>
                    <a:pt x="0" y="2151883"/>
                  </a:cubicBezTo>
                  <a:lnTo>
                    <a:pt x="0" y="42519"/>
                  </a:lnTo>
                  <a:cubicBezTo>
                    <a:pt x="0" y="19036"/>
                    <a:pt x="19036" y="0"/>
                    <a:pt x="42519"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8"/>
            <p:cNvSpPr txBox="1"/>
            <p:nvPr/>
          </p:nvSpPr>
          <p:spPr>
            <a:xfrm>
              <a:off x="0" y="-19050"/>
              <a:ext cx="2445760" cy="221345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75" name="Google Shape;375;p18"/>
          <p:cNvGrpSpPr/>
          <p:nvPr/>
        </p:nvGrpSpPr>
        <p:grpSpPr>
          <a:xfrm>
            <a:off x="10496707" y="3816077"/>
            <a:ext cx="6762593" cy="5493357"/>
            <a:chOff x="0" y="-19050"/>
            <a:chExt cx="1781094" cy="1446810"/>
          </a:xfrm>
        </p:grpSpPr>
        <p:sp>
          <p:nvSpPr>
            <p:cNvPr id="376" name="Google Shape;376;p18"/>
            <p:cNvSpPr/>
            <p:nvPr/>
          </p:nvSpPr>
          <p:spPr>
            <a:xfrm>
              <a:off x="0" y="0"/>
              <a:ext cx="1781094" cy="1427760"/>
            </a:xfrm>
            <a:custGeom>
              <a:rect b="b" l="l" r="r" t="t"/>
              <a:pathLst>
                <a:path extrusionOk="0" h="1427760" w="1781094">
                  <a:moveTo>
                    <a:pt x="58386" y="0"/>
                  </a:moveTo>
                  <a:lnTo>
                    <a:pt x="1722709" y="0"/>
                  </a:lnTo>
                  <a:cubicBezTo>
                    <a:pt x="1754954" y="0"/>
                    <a:pt x="1781094" y="26140"/>
                    <a:pt x="1781094" y="58386"/>
                  </a:cubicBezTo>
                  <a:lnTo>
                    <a:pt x="1781094" y="1369375"/>
                  </a:lnTo>
                  <a:cubicBezTo>
                    <a:pt x="1781094" y="1384859"/>
                    <a:pt x="1774943" y="1399710"/>
                    <a:pt x="1763994" y="1410659"/>
                  </a:cubicBezTo>
                  <a:cubicBezTo>
                    <a:pt x="1753044" y="1421609"/>
                    <a:pt x="1738194" y="1427760"/>
                    <a:pt x="1722709" y="1427760"/>
                  </a:cubicBezTo>
                  <a:lnTo>
                    <a:pt x="58386" y="1427760"/>
                  </a:lnTo>
                  <a:cubicBezTo>
                    <a:pt x="26140" y="1427760"/>
                    <a:pt x="0" y="1401620"/>
                    <a:pt x="0" y="1369375"/>
                  </a:cubicBezTo>
                  <a:lnTo>
                    <a:pt x="0" y="58386"/>
                  </a:lnTo>
                  <a:cubicBezTo>
                    <a:pt x="0" y="42901"/>
                    <a:pt x="6151" y="28050"/>
                    <a:pt x="17101" y="17101"/>
                  </a:cubicBezTo>
                  <a:cubicBezTo>
                    <a:pt x="28050" y="6151"/>
                    <a:pt x="42901" y="0"/>
                    <a:pt x="5838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8"/>
            <p:cNvSpPr txBox="1"/>
            <p:nvPr/>
          </p:nvSpPr>
          <p:spPr>
            <a:xfrm>
              <a:off x="0" y="-19050"/>
              <a:ext cx="1781094" cy="144681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78" name="Google Shape;378;p18"/>
          <p:cNvSpPr/>
          <p:nvPr/>
        </p:nvSpPr>
        <p:spPr>
          <a:xfrm>
            <a:off x="10874066" y="4514938"/>
            <a:ext cx="6007875" cy="4167963"/>
          </a:xfrm>
          <a:custGeom>
            <a:rect b="b" l="l" r="r" t="t"/>
            <a:pathLst>
              <a:path extrusionOk="0" h="4167963" w="6007875">
                <a:moveTo>
                  <a:pt x="0" y="0"/>
                </a:moveTo>
                <a:lnTo>
                  <a:pt x="6007875" y="0"/>
                </a:lnTo>
                <a:lnTo>
                  <a:pt x="6007875" y="4167964"/>
                </a:lnTo>
                <a:lnTo>
                  <a:pt x="0" y="4167964"/>
                </a:lnTo>
                <a:lnTo>
                  <a:pt x="0" y="0"/>
                </a:lnTo>
                <a:close/>
              </a:path>
            </a:pathLst>
          </a:custGeom>
          <a:blipFill rotWithShape="1">
            <a:blip r:embed="rId3">
              <a:alphaModFix/>
            </a:blip>
            <a:stretch>
              <a:fillRect b="0" l="0" r="0" t="0"/>
            </a:stretch>
          </a:blipFill>
          <a:ln>
            <a:noFill/>
          </a:ln>
        </p:spPr>
      </p:sp>
      <p:sp>
        <p:nvSpPr>
          <p:cNvPr id="379" name="Google Shape;379;p18"/>
          <p:cNvSpPr txBox="1"/>
          <p:nvPr/>
        </p:nvSpPr>
        <p:spPr>
          <a:xfrm>
            <a:off x="1294258" y="1763093"/>
            <a:ext cx="8557081" cy="684403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Un deadlock o bloqueo mutuo es el bloqueo permanente de un conjunto de procesos o hilos de ejecución en un sistema concurrente que compiten por recursos del sistema.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Ocurre cuando un proceso entra en un estado de espera porque un recurso del sistema solicitado está retenido por otro proceso en espera, que a su vez está esperando otro recurso retenido por otro proceso en espera. Si un proceso permanece indefinidamente incapaz de cambiar su estado porque los recursos solicitados por él están siendo utilizados por otro proceso que está esperando, entonces se dice que el sistema está en un deadlock.</a:t>
            </a:r>
            <a:endParaRPr b="0" i="0" sz="1400" u="none" cap="none" strike="noStrike">
              <a:solidFill>
                <a:srgbClr val="000000"/>
              </a:solidFill>
              <a:latin typeface="Arial"/>
              <a:ea typeface="Arial"/>
              <a:cs typeface="Arial"/>
              <a:sym typeface="Arial"/>
            </a:endParaRPr>
          </a:p>
        </p:txBody>
      </p:sp>
      <p:sp>
        <p:nvSpPr>
          <p:cNvPr id="380" name="Google Shape;380;p18"/>
          <p:cNvSpPr txBox="1"/>
          <p:nvPr/>
        </p:nvSpPr>
        <p:spPr>
          <a:xfrm>
            <a:off x="10496707" y="1772618"/>
            <a:ext cx="6762593" cy="115252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7500"/>
              <a:buFont typeface="Arial"/>
              <a:buNone/>
            </a:pPr>
            <a:r>
              <a:rPr b="0" i="0" lang="en-US" sz="7500" u="none" cap="none" strike="noStrike">
                <a:solidFill>
                  <a:srgbClr val="FFFFFF"/>
                </a:solidFill>
                <a:latin typeface="Arial"/>
                <a:ea typeface="Arial"/>
                <a:cs typeface="Arial"/>
                <a:sym typeface="Arial"/>
              </a:rPr>
              <a:t>DEADLOCKS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84" name="Shape 384"/>
        <p:cNvGrpSpPr/>
        <p:nvPr/>
      </p:nvGrpSpPr>
      <p:grpSpPr>
        <a:xfrm>
          <a:off x="0" y="0"/>
          <a:ext cx="0" cy="0"/>
          <a:chOff x="0" y="0"/>
          <a:chExt cx="0" cy="0"/>
        </a:xfrm>
      </p:grpSpPr>
      <p:grpSp>
        <p:nvGrpSpPr>
          <p:cNvPr id="385" name="Google Shape;385;p19"/>
          <p:cNvGrpSpPr/>
          <p:nvPr/>
        </p:nvGrpSpPr>
        <p:grpSpPr>
          <a:xfrm>
            <a:off x="1127796" y="930803"/>
            <a:ext cx="9056006" cy="8353063"/>
            <a:chOff x="0" y="-19050"/>
            <a:chExt cx="2385121" cy="2199984"/>
          </a:xfrm>
        </p:grpSpPr>
        <p:sp>
          <p:nvSpPr>
            <p:cNvPr id="386" name="Google Shape;386;p19"/>
            <p:cNvSpPr/>
            <p:nvPr/>
          </p:nvSpPr>
          <p:spPr>
            <a:xfrm>
              <a:off x="0" y="0"/>
              <a:ext cx="2385121" cy="2180934"/>
            </a:xfrm>
            <a:custGeom>
              <a:rect b="b" l="l" r="r" t="t"/>
              <a:pathLst>
                <a:path extrusionOk="0" h="2180934" w="2385121">
                  <a:moveTo>
                    <a:pt x="43600" y="0"/>
                  </a:moveTo>
                  <a:lnTo>
                    <a:pt x="2341521" y="0"/>
                  </a:lnTo>
                  <a:cubicBezTo>
                    <a:pt x="2365601" y="0"/>
                    <a:pt x="2385121" y="19520"/>
                    <a:pt x="2385121" y="43600"/>
                  </a:cubicBezTo>
                  <a:lnTo>
                    <a:pt x="2385121" y="2137334"/>
                  </a:lnTo>
                  <a:cubicBezTo>
                    <a:pt x="2385121" y="2148898"/>
                    <a:pt x="2380527" y="2159987"/>
                    <a:pt x="2372351" y="2168164"/>
                  </a:cubicBezTo>
                  <a:cubicBezTo>
                    <a:pt x="2364174" y="2176340"/>
                    <a:pt x="2353085" y="2180934"/>
                    <a:pt x="2341521" y="2180934"/>
                  </a:cubicBezTo>
                  <a:lnTo>
                    <a:pt x="43600" y="2180934"/>
                  </a:lnTo>
                  <a:cubicBezTo>
                    <a:pt x="19520" y="2180934"/>
                    <a:pt x="0" y="2161414"/>
                    <a:pt x="0" y="2137334"/>
                  </a:cubicBezTo>
                  <a:lnTo>
                    <a:pt x="0" y="43600"/>
                  </a:lnTo>
                  <a:cubicBezTo>
                    <a:pt x="0" y="19520"/>
                    <a:pt x="19520" y="0"/>
                    <a:pt x="4360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9"/>
            <p:cNvSpPr txBox="1"/>
            <p:nvPr/>
          </p:nvSpPr>
          <p:spPr>
            <a:xfrm>
              <a:off x="0" y="-19050"/>
              <a:ext cx="2385121" cy="219998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88" name="Google Shape;388;p19"/>
          <p:cNvGrpSpPr/>
          <p:nvPr/>
        </p:nvGrpSpPr>
        <p:grpSpPr>
          <a:xfrm>
            <a:off x="10496707" y="981937"/>
            <a:ext cx="6762593" cy="5493357"/>
            <a:chOff x="0" y="-19050"/>
            <a:chExt cx="1781094" cy="1446810"/>
          </a:xfrm>
        </p:grpSpPr>
        <p:sp>
          <p:nvSpPr>
            <p:cNvPr id="389" name="Google Shape;389;p19"/>
            <p:cNvSpPr/>
            <p:nvPr/>
          </p:nvSpPr>
          <p:spPr>
            <a:xfrm>
              <a:off x="0" y="0"/>
              <a:ext cx="1781094" cy="1427760"/>
            </a:xfrm>
            <a:custGeom>
              <a:rect b="b" l="l" r="r" t="t"/>
              <a:pathLst>
                <a:path extrusionOk="0" h="1427760" w="1781094">
                  <a:moveTo>
                    <a:pt x="58386" y="0"/>
                  </a:moveTo>
                  <a:lnTo>
                    <a:pt x="1722709" y="0"/>
                  </a:lnTo>
                  <a:cubicBezTo>
                    <a:pt x="1754954" y="0"/>
                    <a:pt x="1781094" y="26140"/>
                    <a:pt x="1781094" y="58386"/>
                  </a:cubicBezTo>
                  <a:lnTo>
                    <a:pt x="1781094" y="1369375"/>
                  </a:lnTo>
                  <a:cubicBezTo>
                    <a:pt x="1781094" y="1384859"/>
                    <a:pt x="1774943" y="1399710"/>
                    <a:pt x="1763994" y="1410659"/>
                  </a:cubicBezTo>
                  <a:cubicBezTo>
                    <a:pt x="1753044" y="1421609"/>
                    <a:pt x="1738194" y="1427760"/>
                    <a:pt x="1722709" y="1427760"/>
                  </a:cubicBezTo>
                  <a:lnTo>
                    <a:pt x="58386" y="1427760"/>
                  </a:lnTo>
                  <a:cubicBezTo>
                    <a:pt x="26140" y="1427760"/>
                    <a:pt x="0" y="1401620"/>
                    <a:pt x="0" y="1369375"/>
                  </a:cubicBezTo>
                  <a:lnTo>
                    <a:pt x="0" y="58386"/>
                  </a:lnTo>
                  <a:cubicBezTo>
                    <a:pt x="0" y="42901"/>
                    <a:pt x="6151" y="28050"/>
                    <a:pt x="17101" y="17101"/>
                  </a:cubicBezTo>
                  <a:cubicBezTo>
                    <a:pt x="28050" y="6151"/>
                    <a:pt x="42901" y="0"/>
                    <a:pt x="5838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9"/>
            <p:cNvSpPr txBox="1"/>
            <p:nvPr/>
          </p:nvSpPr>
          <p:spPr>
            <a:xfrm>
              <a:off x="0" y="-19050"/>
              <a:ext cx="1781094" cy="144681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91" name="Google Shape;391;p19"/>
          <p:cNvGrpSpPr/>
          <p:nvPr/>
        </p:nvGrpSpPr>
        <p:grpSpPr>
          <a:xfrm>
            <a:off x="10496707" y="6747070"/>
            <a:ext cx="6762593" cy="2536797"/>
            <a:chOff x="0" y="-19050"/>
            <a:chExt cx="1781094" cy="668128"/>
          </a:xfrm>
        </p:grpSpPr>
        <p:sp>
          <p:nvSpPr>
            <p:cNvPr id="392" name="Google Shape;392;p19"/>
            <p:cNvSpPr/>
            <p:nvPr/>
          </p:nvSpPr>
          <p:spPr>
            <a:xfrm>
              <a:off x="0" y="0"/>
              <a:ext cx="1781094" cy="649078"/>
            </a:xfrm>
            <a:custGeom>
              <a:rect b="b" l="l" r="r" t="t"/>
              <a:pathLst>
                <a:path extrusionOk="0" h="649078" w="1781094">
                  <a:moveTo>
                    <a:pt x="58386" y="0"/>
                  </a:moveTo>
                  <a:lnTo>
                    <a:pt x="1722709" y="0"/>
                  </a:lnTo>
                  <a:cubicBezTo>
                    <a:pt x="1754954" y="0"/>
                    <a:pt x="1781094" y="26140"/>
                    <a:pt x="1781094" y="58386"/>
                  </a:cubicBezTo>
                  <a:lnTo>
                    <a:pt x="1781094" y="590692"/>
                  </a:lnTo>
                  <a:cubicBezTo>
                    <a:pt x="1781094" y="606177"/>
                    <a:pt x="1774943" y="621028"/>
                    <a:pt x="1763994" y="631977"/>
                  </a:cubicBezTo>
                  <a:cubicBezTo>
                    <a:pt x="1753044" y="642926"/>
                    <a:pt x="1738194" y="649078"/>
                    <a:pt x="1722709" y="649078"/>
                  </a:cubicBezTo>
                  <a:lnTo>
                    <a:pt x="58386" y="649078"/>
                  </a:lnTo>
                  <a:cubicBezTo>
                    <a:pt x="26140" y="649078"/>
                    <a:pt x="0" y="622938"/>
                    <a:pt x="0" y="590692"/>
                  </a:cubicBezTo>
                  <a:lnTo>
                    <a:pt x="0" y="58386"/>
                  </a:lnTo>
                  <a:cubicBezTo>
                    <a:pt x="0" y="42901"/>
                    <a:pt x="6151" y="28050"/>
                    <a:pt x="17101" y="17101"/>
                  </a:cubicBezTo>
                  <a:cubicBezTo>
                    <a:pt x="28050" y="6151"/>
                    <a:pt x="42901" y="0"/>
                    <a:pt x="5838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9"/>
            <p:cNvSpPr txBox="1"/>
            <p:nvPr/>
          </p:nvSpPr>
          <p:spPr>
            <a:xfrm>
              <a:off x="0" y="-19050"/>
              <a:ext cx="1781094" cy="66812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94" name="Google Shape;394;p19"/>
          <p:cNvSpPr/>
          <p:nvPr/>
        </p:nvSpPr>
        <p:spPr>
          <a:xfrm>
            <a:off x="12283519" y="1707380"/>
            <a:ext cx="3188970" cy="4114800"/>
          </a:xfrm>
          <a:custGeom>
            <a:rect b="b" l="l" r="r" t="t"/>
            <a:pathLst>
              <a:path extrusionOk="0" h="4114800" w="3188970">
                <a:moveTo>
                  <a:pt x="0" y="0"/>
                </a:moveTo>
                <a:lnTo>
                  <a:pt x="3188970" y="0"/>
                </a:lnTo>
                <a:lnTo>
                  <a:pt x="3188970" y="4114800"/>
                </a:lnTo>
                <a:lnTo>
                  <a:pt x="0" y="4114800"/>
                </a:lnTo>
                <a:lnTo>
                  <a:pt x="0" y="0"/>
                </a:lnTo>
                <a:close/>
              </a:path>
            </a:pathLst>
          </a:custGeom>
          <a:blipFill rotWithShape="1">
            <a:blip r:embed="rId3">
              <a:alphaModFix/>
            </a:blip>
            <a:stretch>
              <a:fillRect b="0" l="0" r="0" t="0"/>
            </a:stretch>
          </a:blipFill>
          <a:ln>
            <a:noFill/>
          </a:ln>
        </p:spPr>
      </p:sp>
      <p:sp>
        <p:nvSpPr>
          <p:cNvPr id="395" name="Google Shape;395;p19"/>
          <p:cNvSpPr txBox="1"/>
          <p:nvPr/>
        </p:nvSpPr>
        <p:spPr>
          <a:xfrm>
            <a:off x="1636338" y="1951839"/>
            <a:ext cx="8038921" cy="64154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Puede surgir un deadlock si las siguientes cuatro condiciones se cumplen simultáneamente:</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Exclusión mutua: dos o más recursos no se pueden compartir (solo se puede usar en un proceso a la vez)</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Retener y esperar: un proceso retiene al menos un recurso y espera recursos.</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Sin preferencia: no se puede tomar un recurso de un proceso a menos que el proceso lo libere.</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Espera circular: conjunto de procesos que se esperan unos a otros en forma circular.</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99" name="Shape 399"/>
        <p:cNvGrpSpPr/>
        <p:nvPr/>
      </p:nvGrpSpPr>
      <p:grpSpPr>
        <a:xfrm>
          <a:off x="0" y="0"/>
          <a:ext cx="0" cy="0"/>
          <a:chOff x="0" y="0"/>
          <a:chExt cx="0" cy="0"/>
        </a:xfrm>
      </p:grpSpPr>
      <p:grpSp>
        <p:nvGrpSpPr>
          <p:cNvPr id="400" name="Google Shape;400;p20"/>
          <p:cNvGrpSpPr/>
          <p:nvPr/>
        </p:nvGrpSpPr>
        <p:grpSpPr>
          <a:xfrm>
            <a:off x="1483357" y="2682903"/>
            <a:ext cx="9758686" cy="6407757"/>
            <a:chOff x="0" y="-19050"/>
            <a:chExt cx="2570189" cy="1687640"/>
          </a:xfrm>
        </p:grpSpPr>
        <p:sp>
          <p:nvSpPr>
            <p:cNvPr id="401" name="Google Shape;401;p20"/>
            <p:cNvSpPr/>
            <p:nvPr/>
          </p:nvSpPr>
          <p:spPr>
            <a:xfrm>
              <a:off x="0" y="0"/>
              <a:ext cx="2570189" cy="1668590"/>
            </a:xfrm>
            <a:custGeom>
              <a:rect b="b" l="l" r="r" t="t"/>
              <a:pathLst>
                <a:path extrusionOk="0" h="1668590" w="2570189">
                  <a:moveTo>
                    <a:pt x="40460" y="0"/>
                  </a:moveTo>
                  <a:lnTo>
                    <a:pt x="2529729" y="0"/>
                  </a:lnTo>
                  <a:cubicBezTo>
                    <a:pt x="2540459" y="0"/>
                    <a:pt x="2550751" y="4263"/>
                    <a:pt x="2558338" y="11851"/>
                  </a:cubicBezTo>
                  <a:cubicBezTo>
                    <a:pt x="2565926" y="19438"/>
                    <a:pt x="2570189" y="29729"/>
                    <a:pt x="2570189" y="40460"/>
                  </a:cubicBezTo>
                  <a:lnTo>
                    <a:pt x="2570189" y="1628130"/>
                  </a:lnTo>
                  <a:cubicBezTo>
                    <a:pt x="2570189" y="1650475"/>
                    <a:pt x="2552074" y="1668590"/>
                    <a:pt x="2529729" y="1668590"/>
                  </a:cubicBezTo>
                  <a:lnTo>
                    <a:pt x="40460" y="1668590"/>
                  </a:lnTo>
                  <a:cubicBezTo>
                    <a:pt x="18115" y="1668590"/>
                    <a:pt x="0" y="1650475"/>
                    <a:pt x="0" y="1628130"/>
                  </a:cubicBezTo>
                  <a:lnTo>
                    <a:pt x="0" y="40460"/>
                  </a:lnTo>
                  <a:cubicBezTo>
                    <a:pt x="0" y="18115"/>
                    <a:pt x="18115" y="0"/>
                    <a:pt x="404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0"/>
            <p:cNvSpPr txBox="1"/>
            <p:nvPr/>
          </p:nvSpPr>
          <p:spPr>
            <a:xfrm>
              <a:off x="0" y="-19050"/>
              <a:ext cx="2570189" cy="168764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403" name="Google Shape;403;p20"/>
          <p:cNvGrpSpPr/>
          <p:nvPr/>
        </p:nvGrpSpPr>
        <p:grpSpPr>
          <a:xfrm>
            <a:off x="11496037" y="2682903"/>
            <a:ext cx="5308606" cy="6407757"/>
            <a:chOff x="0" y="-19050"/>
            <a:chExt cx="1398151" cy="1687640"/>
          </a:xfrm>
        </p:grpSpPr>
        <p:sp>
          <p:nvSpPr>
            <p:cNvPr id="404" name="Google Shape;404;p20"/>
            <p:cNvSpPr/>
            <p:nvPr/>
          </p:nvSpPr>
          <p:spPr>
            <a:xfrm>
              <a:off x="0" y="0"/>
              <a:ext cx="1398151" cy="1668590"/>
            </a:xfrm>
            <a:custGeom>
              <a:rect b="b" l="l" r="r" t="t"/>
              <a:pathLst>
                <a:path extrusionOk="0" h="1668590" w="1398151">
                  <a:moveTo>
                    <a:pt x="74377" y="0"/>
                  </a:moveTo>
                  <a:lnTo>
                    <a:pt x="1323774" y="0"/>
                  </a:lnTo>
                  <a:cubicBezTo>
                    <a:pt x="1343500" y="0"/>
                    <a:pt x="1362418" y="7836"/>
                    <a:pt x="1376367" y="21785"/>
                  </a:cubicBezTo>
                  <a:cubicBezTo>
                    <a:pt x="1390315" y="35733"/>
                    <a:pt x="1398151" y="54651"/>
                    <a:pt x="1398151" y="74377"/>
                  </a:cubicBezTo>
                  <a:lnTo>
                    <a:pt x="1398151" y="1594213"/>
                  </a:lnTo>
                  <a:cubicBezTo>
                    <a:pt x="1398151" y="1635290"/>
                    <a:pt x="1364852" y="1668590"/>
                    <a:pt x="1323774" y="1668590"/>
                  </a:cubicBezTo>
                  <a:lnTo>
                    <a:pt x="74377" y="1668590"/>
                  </a:lnTo>
                  <a:cubicBezTo>
                    <a:pt x="33300" y="1668590"/>
                    <a:pt x="0" y="1635290"/>
                    <a:pt x="0" y="1594213"/>
                  </a:cubicBezTo>
                  <a:lnTo>
                    <a:pt x="0" y="74377"/>
                  </a:lnTo>
                  <a:cubicBezTo>
                    <a:pt x="0" y="33300"/>
                    <a:pt x="33300" y="0"/>
                    <a:pt x="74377"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0"/>
            <p:cNvSpPr txBox="1"/>
            <p:nvPr/>
          </p:nvSpPr>
          <p:spPr>
            <a:xfrm>
              <a:off x="0" y="-19050"/>
              <a:ext cx="1398151" cy="168764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06" name="Google Shape;406;p20"/>
          <p:cNvSpPr/>
          <p:nvPr/>
        </p:nvSpPr>
        <p:spPr>
          <a:xfrm>
            <a:off x="12486418" y="3865547"/>
            <a:ext cx="3327845" cy="4114800"/>
          </a:xfrm>
          <a:custGeom>
            <a:rect b="b" l="l" r="r" t="t"/>
            <a:pathLst>
              <a:path extrusionOk="0" h="4114800" w="3327845">
                <a:moveTo>
                  <a:pt x="0" y="0"/>
                </a:moveTo>
                <a:lnTo>
                  <a:pt x="3327844" y="0"/>
                </a:lnTo>
                <a:lnTo>
                  <a:pt x="3327844" y="4114800"/>
                </a:lnTo>
                <a:lnTo>
                  <a:pt x="0" y="4114800"/>
                </a:lnTo>
                <a:lnTo>
                  <a:pt x="0" y="0"/>
                </a:lnTo>
                <a:close/>
              </a:path>
            </a:pathLst>
          </a:custGeom>
          <a:blipFill rotWithShape="1">
            <a:blip r:embed="rId3">
              <a:alphaModFix/>
            </a:blip>
            <a:stretch>
              <a:fillRect b="0" l="0" r="0" t="0"/>
            </a:stretch>
          </a:blipFill>
          <a:ln>
            <a:noFill/>
          </a:ln>
        </p:spPr>
      </p:sp>
      <p:sp>
        <p:nvSpPr>
          <p:cNvPr id="407" name="Google Shape;407;p20"/>
          <p:cNvSpPr txBox="1"/>
          <p:nvPr/>
        </p:nvSpPr>
        <p:spPr>
          <a:xfrm>
            <a:off x="2084159" y="3134344"/>
            <a:ext cx="8557081" cy="555815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599"/>
              <a:buFont typeface="Arial"/>
              <a:buNone/>
            </a:pPr>
            <a:r>
              <a:rPr b="0" i="0" lang="en-US" sz="2599" u="none" cap="none" strike="noStrike">
                <a:solidFill>
                  <a:srgbClr val="FFFFFF"/>
                </a:solidFill>
                <a:latin typeface="Montserrat"/>
                <a:ea typeface="Montserrat"/>
                <a:cs typeface="Montserrat"/>
                <a:sym typeface="Montserrat"/>
              </a:rPr>
              <a:t>En términos generales, podemos resolver el problema del punto muerto en una de tres formas:</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Se puede utilizar un protocolo para prevenir o evitar bloqueos, asegurando que el sistema nunca entrará en un deadlock.</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Podemos permitir que el sistema entre en un estado de deadlock, detectarlo y recuperarse.</a:t>
            </a:r>
            <a:endParaRPr b="0" i="0" sz="1400" u="none" cap="none" strike="noStrike">
              <a:solidFill>
                <a:srgbClr val="000000"/>
              </a:solidFill>
              <a:latin typeface="Arial"/>
              <a:ea typeface="Arial"/>
              <a:cs typeface="Arial"/>
              <a:sym typeface="Arial"/>
            </a:endParaRPr>
          </a:p>
          <a:p>
            <a:pPr indent="-280669" lvl="1" marL="561337" marR="0" rtl="0" algn="l">
              <a:lnSpc>
                <a:spcPct val="130011"/>
              </a:lnSpc>
              <a:spcBef>
                <a:spcPts val="0"/>
              </a:spcBef>
              <a:spcAft>
                <a:spcPts val="0"/>
              </a:spcAft>
              <a:buClr>
                <a:srgbClr val="FFFFFF"/>
              </a:buClr>
              <a:buSzPts val="2599"/>
              <a:buFont typeface="Arial"/>
              <a:buChar char="•"/>
            </a:pPr>
            <a:r>
              <a:rPr b="0" i="0" lang="en-US" sz="2599" u="none" cap="none" strike="noStrike">
                <a:solidFill>
                  <a:srgbClr val="FFFFFF"/>
                </a:solidFill>
                <a:latin typeface="Montserrat"/>
                <a:ea typeface="Montserrat"/>
                <a:cs typeface="Montserrat"/>
                <a:sym typeface="Montserrat"/>
              </a:rPr>
              <a:t>Se puede ignorar el problema por completo y pretender que los deadlocks nunca ocurren en el sistema.</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599"/>
              <a:buFont typeface="Arial"/>
              <a:buNone/>
            </a:pPr>
            <a:r>
              <a:t/>
            </a:r>
            <a:endParaRPr b="0" i="0" sz="2599" u="none" cap="none" strike="noStrike">
              <a:solidFill>
                <a:srgbClr val="FFFFFF"/>
              </a:solidFill>
              <a:latin typeface="Montserrat"/>
              <a:ea typeface="Montserrat"/>
              <a:cs typeface="Montserrat"/>
              <a:sym typeface="Montserrat"/>
            </a:endParaRPr>
          </a:p>
        </p:txBody>
      </p:sp>
      <p:sp>
        <p:nvSpPr>
          <p:cNvPr id="408" name="Google Shape;408;p20"/>
          <p:cNvSpPr txBox="1"/>
          <p:nvPr/>
        </p:nvSpPr>
        <p:spPr>
          <a:xfrm>
            <a:off x="1289764" y="1186815"/>
            <a:ext cx="15708473" cy="115252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7500"/>
              <a:buFont typeface="Arial"/>
              <a:buNone/>
            </a:pPr>
            <a:r>
              <a:rPr b="0" i="0" lang="en-US" sz="7500" u="none" cap="none" strike="noStrike">
                <a:solidFill>
                  <a:srgbClr val="FFFFFF"/>
                </a:solidFill>
                <a:latin typeface="Arial"/>
                <a:ea typeface="Arial"/>
                <a:cs typeface="Arial"/>
                <a:sym typeface="Arial"/>
              </a:rPr>
              <a:t>SOLUCIONAR DEADLOCKS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g35d0297d009_0_32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14" name="Google Shape;414;g35d0297d009_0_323"/>
          <p:cNvSpPr/>
          <p:nvPr/>
        </p:nvSpPr>
        <p:spPr>
          <a:xfrm rot="931907">
            <a:off x="-5937582" y="-3092614"/>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415" name="Google Shape;415;g35d0297d009_0_323"/>
          <p:cNvSpPr/>
          <p:nvPr/>
        </p:nvSpPr>
        <p:spPr>
          <a:xfrm rot="931907">
            <a:off x="16285766" y="5630925"/>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416" name="Google Shape;416;g35d0297d009_0_323"/>
          <p:cNvSpPr txBox="1"/>
          <p:nvPr/>
        </p:nvSpPr>
        <p:spPr>
          <a:xfrm>
            <a:off x="4335525" y="2594750"/>
            <a:ext cx="12042600" cy="46017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9000"/>
              <a:buFont typeface="Arial"/>
              <a:buNone/>
            </a:pPr>
            <a:r>
              <a:rPr b="1" i="0" lang="en-US" sz="9000" u="none" cap="none" strike="noStrike">
                <a:solidFill>
                  <a:srgbClr val="FFFFFF"/>
                </a:solidFill>
                <a:latin typeface="Arial"/>
                <a:ea typeface="Arial"/>
                <a:cs typeface="Arial"/>
                <a:sym typeface="Arial"/>
              </a:rPr>
              <a:t>Ejemplo Guiado:</a:t>
            </a:r>
            <a:r>
              <a:rPr b="0" i="0" lang="en-US" sz="9000" u="none" cap="none" strike="noStrike">
                <a:solidFill>
                  <a:srgbClr val="FFFFFF"/>
                </a:solidFill>
                <a:latin typeface="Arial"/>
                <a:ea typeface="Arial"/>
                <a:cs typeface="Arial"/>
                <a:sym typeface="Arial"/>
              </a:rPr>
              <a:t> </a:t>
            </a:r>
            <a:endParaRPr b="0" i="0" sz="8600" u="none" cap="none" strike="noStrike">
              <a:solidFill>
                <a:srgbClr val="FFFFFF"/>
              </a:solidFill>
              <a:latin typeface="Arial"/>
              <a:ea typeface="Arial"/>
              <a:cs typeface="Arial"/>
              <a:sym typeface="Arial"/>
            </a:endParaRPr>
          </a:p>
          <a:p>
            <a:pPr indent="0" lvl="0" marL="0" marR="0" rtl="0" algn="ctr">
              <a:lnSpc>
                <a:spcPct val="121000"/>
              </a:lnSpc>
              <a:spcBef>
                <a:spcPts val="0"/>
              </a:spcBef>
              <a:spcAft>
                <a:spcPts val="0"/>
              </a:spcAft>
              <a:buClr>
                <a:srgbClr val="000000"/>
              </a:buClr>
              <a:buSzPts val="8600"/>
              <a:buFont typeface="Arial"/>
              <a:buNone/>
            </a:pPr>
            <a:r>
              <a:rPr lang="en-US" sz="8600">
                <a:solidFill>
                  <a:srgbClr val="FFFFFF"/>
                </a:solidFill>
              </a:rPr>
              <a:t>Sincronización</a:t>
            </a:r>
            <a:r>
              <a:rPr lang="en-US" sz="8600">
                <a:solidFill>
                  <a:srgbClr val="FFFFFF"/>
                </a:solidFill>
              </a:rPr>
              <a:t> con Mutex y </a:t>
            </a:r>
            <a:r>
              <a:rPr lang="en-US" sz="8600">
                <a:solidFill>
                  <a:srgbClr val="FFFFFF"/>
                </a:solidFill>
              </a:rPr>
              <a:t>Semáforos</a:t>
            </a:r>
            <a:endParaRPr b="0" i="0" sz="8600" u="none" cap="none" strike="noStrike">
              <a:solidFill>
                <a:srgbClr val="FFFFFF"/>
              </a:solidFill>
              <a:latin typeface="Arial"/>
              <a:ea typeface="Arial"/>
              <a:cs typeface="Arial"/>
              <a:sym typeface="Arial"/>
            </a:endParaRPr>
          </a:p>
        </p:txBody>
      </p:sp>
      <p:pic>
        <p:nvPicPr>
          <p:cNvPr id="417" name="Google Shape;417;g35d0297d009_0_323"/>
          <p:cNvPicPr preferRelativeResize="0"/>
          <p:nvPr/>
        </p:nvPicPr>
        <p:blipFill rotWithShape="1">
          <a:blip r:embed="rId5">
            <a:alphaModFix/>
          </a:blip>
          <a:srcRect b="0" l="0" r="0" t="0"/>
          <a:stretch/>
        </p:blipFill>
        <p:spPr>
          <a:xfrm>
            <a:off x="1782825" y="3924300"/>
            <a:ext cx="2438400" cy="2438400"/>
          </a:xfrm>
          <a:prstGeom prst="rect">
            <a:avLst/>
          </a:prstGeom>
          <a:noFill/>
          <a:ln>
            <a:noFill/>
          </a:ln>
        </p:spPr>
      </p:pic>
      <p:sp>
        <p:nvSpPr>
          <p:cNvPr id="418" name="Google Shape;418;g35d0297d009_0_323"/>
          <p:cNvSpPr/>
          <p:nvPr/>
        </p:nvSpPr>
        <p:spPr>
          <a:xfrm>
            <a:off x="19015645" y="-4"/>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6">
              <a:alphaModFix/>
            </a:blip>
            <a:stretch>
              <a:fillRect b="0" l="0" r="0" t="0"/>
            </a:stretch>
          </a:blipFill>
          <a:ln>
            <a:noFill/>
          </a:ln>
        </p:spPr>
      </p:sp>
      <p:sp>
        <p:nvSpPr>
          <p:cNvPr id="419" name="Google Shape;419;g35d0297d009_0_323"/>
          <p:cNvSpPr txBox="1"/>
          <p:nvPr/>
        </p:nvSpPr>
        <p:spPr>
          <a:xfrm>
            <a:off x="19709761" y="1108428"/>
            <a:ext cx="3238200" cy="29145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2014"/>
              <a:buFont typeface="Arial"/>
              <a:buNone/>
            </a:pPr>
            <a:r>
              <a:rPr b="0" i="0" lang="en-US" sz="2014" u="none" cap="none" strike="noStrike">
                <a:solidFill>
                  <a:srgbClr val="131416"/>
                </a:solidFill>
                <a:latin typeface="Open Sans"/>
                <a:ea typeface="Open Sans"/>
                <a:cs typeface="Open Sans"/>
                <a:sym typeface="Open Sans"/>
              </a:rPr>
              <a:t>Parte de la Taxonomía de Bloom nos habla de la parte de crear (llevar a la realidad la teoría aprendida) trata de dar ejemplos de este estilo, si aplican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23" name="Shape 423"/>
        <p:cNvGrpSpPr/>
        <p:nvPr/>
      </p:nvGrpSpPr>
      <p:grpSpPr>
        <a:xfrm>
          <a:off x="0" y="0"/>
          <a:ext cx="0" cy="0"/>
          <a:chOff x="0" y="0"/>
          <a:chExt cx="0" cy="0"/>
        </a:xfrm>
      </p:grpSpPr>
      <p:sp>
        <p:nvSpPr>
          <p:cNvPr id="424" name="Google Shape;424;g35d0297d009_0_333"/>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425" name="Google Shape;425;g35d0297d009_0_333"/>
          <p:cNvSpPr txBox="1"/>
          <p:nvPr/>
        </p:nvSpPr>
        <p:spPr>
          <a:xfrm>
            <a:off x="2293040" y="1190125"/>
            <a:ext cx="13701900" cy="1108200"/>
          </a:xfrm>
          <a:prstGeom prst="rect">
            <a:avLst/>
          </a:prstGeom>
          <a:noFill/>
          <a:ln>
            <a:noFill/>
          </a:ln>
        </p:spPr>
        <p:txBody>
          <a:bodyPr anchorCtr="0" anchor="ctr" bIns="0" lIns="0" spcFirstLastPara="1" rIns="0" wrap="square" tIns="0">
            <a:noAutofit/>
          </a:bodyPr>
          <a:lstStyle/>
          <a:p>
            <a:pPr indent="0" lvl="0" marL="0" marR="0" rtl="0" algn="ctr">
              <a:lnSpc>
                <a:spcPct val="121000"/>
              </a:lnSpc>
              <a:spcBef>
                <a:spcPts val="0"/>
              </a:spcBef>
              <a:spcAft>
                <a:spcPts val="0"/>
              </a:spcAft>
              <a:buClr>
                <a:srgbClr val="000000"/>
              </a:buClr>
              <a:buSzPts val="7200"/>
              <a:buFont typeface="Arial"/>
              <a:buNone/>
            </a:pPr>
            <a:r>
              <a:rPr b="0" i="0" lang="en-US" sz="7200" u="none" cap="none" strike="noStrike">
                <a:solidFill>
                  <a:srgbClr val="FFFFFF"/>
                </a:solidFill>
                <a:latin typeface="Calibri"/>
                <a:ea typeface="Calibri"/>
                <a:cs typeface="Calibri"/>
                <a:sym typeface="Calibri"/>
              </a:rPr>
              <a:t>CONCEPTOS CLAVE APRENDIDOS</a:t>
            </a:r>
            <a:endParaRPr b="0" i="0" sz="7200" u="none" cap="none" strike="noStrike">
              <a:solidFill>
                <a:srgbClr val="FFFFFF"/>
              </a:solidFill>
              <a:latin typeface="Calibri"/>
              <a:ea typeface="Calibri"/>
              <a:cs typeface="Calibri"/>
              <a:sym typeface="Calibri"/>
            </a:endParaRPr>
          </a:p>
        </p:txBody>
      </p:sp>
      <p:grpSp>
        <p:nvGrpSpPr>
          <p:cNvPr id="426" name="Google Shape;426;g35d0297d009_0_333"/>
          <p:cNvGrpSpPr/>
          <p:nvPr/>
        </p:nvGrpSpPr>
        <p:grpSpPr>
          <a:xfrm>
            <a:off x="5348650" y="3052877"/>
            <a:ext cx="8767890" cy="4860102"/>
            <a:chOff x="0" y="-19050"/>
            <a:chExt cx="1956900" cy="2395201"/>
          </a:xfrm>
        </p:grpSpPr>
        <p:sp>
          <p:nvSpPr>
            <p:cNvPr id="427" name="Google Shape;427;g35d0297d009_0_333"/>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g35d0297d009_0_333"/>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29" name="Google Shape;429;g35d0297d009_0_333"/>
          <p:cNvSpPr txBox="1"/>
          <p:nvPr/>
        </p:nvSpPr>
        <p:spPr>
          <a:xfrm>
            <a:off x="6271525" y="4405475"/>
            <a:ext cx="7333200" cy="21549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lang="en-US" sz="3200">
                <a:solidFill>
                  <a:schemeClr val="lt1"/>
                </a:solidFill>
              </a:rPr>
              <a:t>Condiciones de Carrera</a:t>
            </a:r>
            <a:endParaRPr sz="3200">
              <a:solidFill>
                <a:schemeClr val="lt1"/>
              </a:solidFill>
            </a:endParaRPr>
          </a:p>
          <a:p>
            <a:pPr indent="-431800" lvl="0" marL="457200" marR="0" rtl="0" algn="l">
              <a:lnSpc>
                <a:spcPct val="100000"/>
              </a:lnSpc>
              <a:spcBef>
                <a:spcPts val="0"/>
              </a:spcBef>
              <a:spcAft>
                <a:spcPts val="0"/>
              </a:spcAft>
              <a:buClr>
                <a:schemeClr val="lt1"/>
              </a:buClr>
              <a:buSzPts val="3200"/>
              <a:buChar char="●"/>
            </a:pPr>
            <a:r>
              <a:rPr lang="en-US" sz="3200">
                <a:solidFill>
                  <a:schemeClr val="lt1"/>
                </a:solidFill>
              </a:rPr>
              <a:t>Deadlocks</a:t>
            </a:r>
            <a:endParaRPr sz="3200">
              <a:solidFill>
                <a:schemeClr val="lt1"/>
              </a:solidFill>
            </a:endParaRPr>
          </a:p>
          <a:p>
            <a:pPr indent="-431800" lvl="0" marL="457200" marR="0" rtl="0" algn="l">
              <a:lnSpc>
                <a:spcPct val="100000"/>
              </a:lnSpc>
              <a:spcBef>
                <a:spcPts val="0"/>
              </a:spcBef>
              <a:spcAft>
                <a:spcPts val="0"/>
              </a:spcAft>
              <a:buClr>
                <a:schemeClr val="lt1"/>
              </a:buClr>
              <a:buSzPts val="3200"/>
              <a:buChar char="●"/>
            </a:pPr>
            <a:r>
              <a:rPr lang="en-US" sz="3200">
                <a:solidFill>
                  <a:schemeClr val="lt1"/>
                </a:solidFill>
              </a:rPr>
              <a:t>Métodos</a:t>
            </a:r>
            <a:r>
              <a:rPr lang="en-US" sz="3200">
                <a:solidFill>
                  <a:schemeClr val="lt1"/>
                </a:solidFill>
              </a:rPr>
              <a:t> de </a:t>
            </a:r>
            <a:r>
              <a:rPr lang="en-US" sz="3200">
                <a:solidFill>
                  <a:schemeClr val="lt1"/>
                </a:solidFill>
              </a:rPr>
              <a:t>Sincronización</a:t>
            </a:r>
            <a:endParaRPr sz="3200">
              <a:solidFill>
                <a:schemeClr val="lt1"/>
              </a:solidFill>
            </a:endParaRPr>
          </a:p>
          <a:p>
            <a:pPr indent="-431800" lvl="0" marL="457200" marR="0" rtl="0" algn="l">
              <a:lnSpc>
                <a:spcPct val="100000"/>
              </a:lnSpc>
              <a:spcBef>
                <a:spcPts val="0"/>
              </a:spcBef>
              <a:spcAft>
                <a:spcPts val="0"/>
              </a:spcAft>
              <a:buClr>
                <a:schemeClr val="lt1"/>
              </a:buClr>
              <a:buSzPts val="3200"/>
              <a:buChar char="●"/>
            </a:pPr>
            <a:r>
              <a:rPr lang="en-US" sz="3200">
                <a:solidFill>
                  <a:schemeClr val="lt1"/>
                </a:solidFill>
              </a:rPr>
              <a:t>Memoria y su </a:t>
            </a:r>
            <a:r>
              <a:rPr lang="en-US" sz="3200">
                <a:solidFill>
                  <a:schemeClr val="lt1"/>
                </a:solidFill>
              </a:rPr>
              <a:t>Jerarquía</a:t>
            </a:r>
            <a:endParaRPr sz="32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33" name="Shape 433"/>
        <p:cNvGrpSpPr/>
        <p:nvPr/>
      </p:nvGrpSpPr>
      <p:grpSpPr>
        <a:xfrm>
          <a:off x="0" y="0"/>
          <a:ext cx="0" cy="0"/>
          <a:chOff x="0" y="0"/>
          <a:chExt cx="0" cy="0"/>
        </a:xfrm>
      </p:grpSpPr>
      <p:sp>
        <p:nvSpPr>
          <p:cNvPr id="434" name="Google Shape;434;g35d0297d009_0_342"/>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435" name="Google Shape;435;g35d0297d009_0_342"/>
          <p:cNvSpPr txBox="1"/>
          <p:nvPr/>
        </p:nvSpPr>
        <p:spPr>
          <a:xfrm>
            <a:off x="2293040" y="10828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436" name="Google Shape;436;g35d0297d009_0_342"/>
          <p:cNvGrpSpPr/>
          <p:nvPr/>
        </p:nvGrpSpPr>
        <p:grpSpPr>
          <a:xfrm>
            <a:off x="2293087" y="3299175"/>
            <a:ext cx="13701822" cy="4860102"/>
            <a:chOff x="0" y="-19050"/>
            <a:chExt cx="1956900" cy="2395201"/>
          </a:xfrm>
        </p:grpSpPr>
        <p:sp>
          <p:nvSpPr>
            <p:cNvPr id="437" name="Google Shape;437;g35d0297d009_0_342"/>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g35d0297d009_0_342"/>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39" name="Google Shape;439;g35d0297d009_0_342"/>
          <p:cNvSpPr txBox="1"/>
          <p:nvPr/>
        </p:nvSpPr>
        <p:spPr>
          <a:xfrm>
            <a:off x="2786676" y="4405475"/>
            <a:ext cx="12714600" cy="26475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lang="en-US" sz="3200">
                <a:solidFill>
                  <a:schemeClr val="lt1"/>
                </a:solidFill>
              </a:rPr>
              <a:t>Criterio y toma de decisiones: </a:t>
            </a:r>
            <a:r>
              <a:rPr lang="en-US" sz="3200">
                <a:solidFill>
                  <a:schemeClr val="lt1"/>
                </a:solidFill>
              </a:rPr>
              <a:t>Al enfrentarse a problemas como condiciones de carrera, la </a:t>
            </a:r>
            <a:r>
              <a:rPr lang="en-US" sz="3200">
                <a:solidFill>
                  <a:schemeClr val="lt1"/>
                </a:solidFill>
              </a:rPr>
              <a:t>sincronización</a:t>
            </a:r>
            <a:r>
              <a:rPr lang="en-US" sz="3200">
                <a:solidFill>
                  <a:schemeClr val="lt1"/>
                </a:solidFill>
              </a:rPr>
              <a:t> de procesos es necesaria. Esto significa que el estudiante debe formar un criterio para decidir de manera responsable </a:t>
            </a:r>
            <a:r>
              <a:rPr lang="en-US" sz="3200">
                <a:solidFill>
                  <a:schemeClr val="lt1"/>
                </a:solidFill>
              </a:rPr>
              <a:t>qué</a:t>
            </a:r>
            <a:r>
              <a:rPr lang="en-US" sz="3200">
                <a:solidFill>
                  <a:schemeClr val="lt1"/>
                </a:solidFill>
              </a:rPr>
              <a:t> herramientas y </a:t>
            </a:r>
            <a:r>
              <a:rPr lang="en-US" sz="3200">
                <a:solidFill>
                  <a:schemeClr val="lt1"/>
                </a:solidFill>
              </a:rPr>
              <a:t>métodos</a:t>
            </a:r>
            <a:r>
              <a:rPr lang="en-US" sz="3200">
                <a:solidFill>
                  <a:schemeClr val="lt1"/>
                </a:solidFill>
              </a:rPr>
              <a:t> utilizar considerando la estabilidad y eficiencia.</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45" name="Google Shape;445;p24"/>
          <p:cNvSpPr/>
          <p:nvPr/>
        </p:nvSpPr>
        <p:spPr>
          <a:xfrm rot="933090">
            <a:off x="-5940312" y="-3090567"/>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446" name="Google Shape;446;p24"/>
          <p:cNvSpPr/>
          <p:nvPr/>
        </p:nvSpPr>
        <p:spPr>
          <a:xfrm rot="933090">
            <a:off x="16283036" y="5632972"/>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grpSp>
        <p:nvGrpSpPr>
          <p:cNvPr id="447" name="Google Shape;447;p24"/>
          <p:cNvGrpSpPr/>
          <p:nvPr/>
        </p:nvGrpSpPr>
        <p:grpSpPr>
          <a:xfrm>
            <a:off x="6725937" y="6354796"/>
            <a:ext cx="4836125" cy="1241011"/>
            <a:chOff x="0" y="-19050"/>
            <a:chExt cx="1273712" cy="326851"/>
          </a:xfrm>
        </p:grpSpPr>
        <p:sp>
          <p:nvSpPr>
            <p:cNvPr id="448" name="Google Shape;448;p24"/>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4"/>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50" name="Google Shape;450;p24"/>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10500"/>
              <a:buFont typeface="Arial"/>
              <a:buNone/>
            </a:pPr>
            <a:r>
              <a:rPr b="0" i="0" lang="en-US" sz="10500" u="none" cap="none" strike="noStrike">
                <a:solidFill>
                  <a:srgbClr val="FFFFFF"/>
                </a:solidFill>
                <a:latin typeface="Arial"/>
                <a:ea typeface="Arial"/>
                <a:cs typeface="Arial"/>
                <a:sym typeface="Arial"/>
              </a:rPr>
              <a:t>¡GRACIAS POR LA ATENCIÓN!</a:t>
            </a:r>
            <a:endParaRPr b="0" i="0" sz="1400" u="none" cap="none" strike="noStrike">
              <a:solidFill>
                <a:srgbClr val="000000"/>
              </a:solidFill>
              <a:latin typeface="Arial"/>
              <a:ea typeface="Arial"/>
              <a:cs typeface="Arial"/>
              <a:sym typeface="Arial"/>
            </a:endParaRPr>
          </a:p>
        </p:txBody>
      </p:sp>
      <p:sp>
        <p:nvSpPr>
          <p:cNvPr id="451" name="Google Shape;451;p24"/>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Clr>
                <a:srgbClr val="000000"/>
              </a:buClr>
              <a:buSzPts val="5199"/>
              <a:buFont typeface="Arial"/>
              <a:buNone/>
            </a:pPr>
            <a:r>
              <a:rPr b="0" i="0" lang="en-US" sz="5199" u="none" cap="none" strike="noStrike">
                <a:solidFill>
                  <a:srgbClr val="FFFFFF"/>
                </a:solidFill>
                <a:latin typeface="Arial"/>
                <a:ea typeface="Arial"/>
                <a:cs typeface="Arial"/>
                <a:sym typeface="Arial"/>
              </a:rPr>
              <a:t>¿Dudas?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35d0297d009_0_21"/>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08" name="Google Shape;108;g35d0297d009_0_21"/>
          <p:cNvSpPr txBox="1"/>
          <p:nvPr/>
        </p:nvSpPr>
        <p:spPr>
          <a:xfrm>
            <a:off x="5991825" y="3453438"/>
            <a:ext cx="10411800" cy="34170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Condiciones de carrera</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Métodos de sincronización de subprocesos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Mutexes, semáforos y bloqueos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Detección y prevención de deadlocks</a:t>
            </a:r>
            <a:endParaRPr sz="4200">
              <a:solidFill>
                <a:schemeClr val="lt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4200">
              <a:solidFill>
                <a:schemeClr val="lt1"/>
              </a:solidFill>
              <a:latin typeface="Calibri"/>
              <a:ea typeface="Calibri"/>
              <a:cs typeface="Calibri"/>
              <a:sym typeface="Calibri"/>
            </a:endParaRPr>
          </a:p>
        </p:txBody>
      </p:sp>
      <p:grpSp>
        <p:nvGrpSpPr>
          <p:cNvPr id="109" name="Google Shape;109;g35d0297d009_0_21"/>
          <p:cNvGrpSpPr/>
          <p:nvPr/>
        </p:nvGrpSpPr>
        <p:grpSpPr>
          <a:xfrm>
            <a:off x="5261819" y="1886650"/>
            <a:ext cx="7764346" cy="662377"/>
            <a:chOff x="5261919" y="2543550"/>
            <a:chExt cx="7764346" cy="662377"/>
          </a:xfrm>
        </p:grpSpPr>
        <p:grpSp>
          <p:nvGrpSpPr>
            <p:cNvPr id="110" name="Google Shape;110;g35d0297d009_0_21"/>
            <p:cNvGrpSpPr/>
            <p:nvPr/>
          </p:nvGrpSpPr>
          <p:grpSpPr>
            <a:xfrm>
              <a:off x="5261919" y="2543553"/>
              <a:ext cx="7764346" cy="662374"/>
              <a:chOff x="0" y="-28575"/>
              <a:chExt cx="5099400" cy="435000"/>
            </a:xfrm>
          </p:grpSpPr>
          <p:sp>
            <p:nvSpPr>
              <p:cNvPr id="111" name="Google Shape;111;g35d0297d009_0_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35d0297d009_0_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13" name="Google Shape;113;g35d0297d009_0_21"/>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14" name="Google Shape;114;g35d0297d009_0_21"/>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18" name="Shape 118"/>
        <p:cNvGrpSpPr/>
        <p:nvPr/>
      </p:nvGrpSpPr>
      <p:grpSpPr>
        <a:xfrm>
          <a:off x="0" y="0"/>
          <a:ext cx="0" cy="0"/>
          <a:chOff x="0" y="0"/>
          <a:chExt cx="0" cy="0"/>
        </a:xfrm>
      </p:grpSpPr>
      <p:grpSp>
        <p:nvGrpSpPr>
          <p:cNvPr id="119" name="Google Shape;119;g35d0297d009_0_32"/>
          <p:cNvGrpSpPr/>
          <p:nvPr/>
        </p:nvGrpSpPr>
        <p:grpSpPr>
          <a:xfrm>
            <a:off x="3300300" y="3865649"/>
            <a:ext cx="11687426" cy="2780189"/>
            <a:chOff x="0" y="-19050"/>
            <a:chExt cx="1876865" cy="1078889"/>
          </a:xfrm>
        </p:grpSpPr>
        <p:sp>
          <p:nvSpPr>
            <p:cNvPr id="120" name="Google Shape;120;g35d0297d009_0_3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35d0297d009_0_32"/>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22" name="Google Shape;122;g35d0297d009_0_32"/>
          <p:cNvGrpSpPr/>
          <p:nvPr/>
        </p:nvGrpSpPr>
        <p:grpSpPr>
          <a:xfrm>
            <a:off x="3713601" y="4575230"/>
            <a:ext cx="1136538" cy="1136538"/>
            <a:chOff x="0" y="0"/>
            <a:chExt cx="812800" cy="812800"/>
          </a:xfrm>
        </p:grpSpPr>
        <p:sp>
          <p:nvSpPr>
            <p:cNvPr id="123" name="Google Shape;123;g35d0297d009_0_3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35d0297d009_0_3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25" name="Google Shape;125;g35d0297d009_0_32"/>
          <p:cNvSpPr/>
          <p:nvPr/>
        </p:nvSpPr>
        <p:spPr>
          <a:xfrm>
            <a:off x="3925029" y="4743205"/>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26" name="Google Shape;126;g35d0297d009_0_3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27" name="Google Shape;127;g35d0297d009_0_3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28" name="Google Shape;128;g35d0297d009_0_3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
        <p:nvSpPr>
          <p:cNvPr id="129" name="Google Shape;129;g35d0297d009_0_32"/>
          <p:cNvSpPr txBox="1"/>
          <p:nvPr/>
        </p:nvSpPr>
        <p:spPr>
          <a:xfrm>
            <a:off x="5040450" y="4336154"/>
            <a:ext cx="9287400" cy="1908600"/>
          </a:xfrm>
          <a:prstGeom prst="rect">
            <a:avLst/>
          </a:prstGeom>
          <a:noFill/>
          <a:ln>
            <a:noFill/>
          </a:ln>
        </p:spPr>
        <p:txBody>
          <a:bodyPr anchorCtr="0" anchor="t" bIns="0" lIns="0" spcFirstLastPara="1" rIns="0" wrap="square" tIns="0">
            <a:spAutoFit/>
          </a:bodyPr>
          <a:lstStyle/>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2000" u="none" cap="none" strike="noStrike">
              <a:solidFill>
                <a:srgbClr val="FFFFFF"/>
              </a:solidFill>
              <a:latin typeface="Montserrat"/>
              <a:ea typeface="Montserrat"/>
              <a:cs typeface="Montserrat"/>
              <a:sym typeface="Montserrat"/>
            </a:endParaRPr>
          </a:p>
          <a:p>
            <a:pPr indent="-355600" lvl="0" marL="457200" marR="0" rtl="0" algn="l">
              <a:lnSpc>
                <a:spcPct val="130000"/>
              </a:lnSpc>
              <a:spcBef>
                <a:spcPts val="0"/>
              </a:spcBef>
              <a:spcAft>
                <a:spcPts val="0"/>
              </a:spcAft>
              <a:buClr>
                <a:srgbClr val="FFFFFF"/>
              </a:buClr>
              <a:buSzPts val="2000"/>
              <a:buFont typeface="Montserrat"/>
              <a:buChar char="●"/>
            </a:pPr>
            <a:r>
              <a:rPr lang="en-US" sz="2000">
                <a:solidFill>
                  <a:srgbClr val="FFFFFF"/>
                </a:solidFill>
                <a:latin typeface="Montserrat"/>
                <a:ea typeface="Montserrat"/>
                <a:cs typeface="Montserrat"/>
                <a:sym typeface="Montserrat"/>
              </a:rPr>
              <a:t>Usar óptimamente los recursos y API de los sistemas operativos, en el desarrollo de aplicaciones</a:t>
            </a:r>
            <a:endParaRPr sz="20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35" name="Google Shape;135;p1"/>
          <p:cNvSpPr/>
          <p:nvPr/>
        </p:nvSpPr>
        <p:spPr>
          <a:xfrm>
            <a:off x="-2977714" y="-283639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4">
              <a:alphaModFix/>
            </a:blip>
            <a:stretch>
              <a:fillRect b="0" l="0" r="0" t="0"/>
            </a:stretch>
          </a:blipFill>
          <a:ln>
            <a:noFill/>
          </a:ln>
        </p:spPr>
      </p:sp>
      <p:sp>
        <p:nvSpPr>
          <p:cNvPr id="136" name="Google Shape;136;p1"/>
          <p:cNvSpPr/>
          <p:nvPr/>
        </p:nvSpPr>
        <p:spPr>
          <a:xfrm>
            <a:off x="12197407" y="5143500"/>
            <a:ext cx="8314346" cy="8314346"/>
          </a:xfrm>
          <a:custGeom>
            <a:rect b="b" l="l" r="r" t="t"/>
            <a:pathLst>
              <a:path extrusionOk="0" h="8314346" w="8314346">
                <a:moveTo>
                  <a:pt x="0" y="0"/>
                </a:moveTo>
                <a:lnTo>
                  <a:pt x="8314345" y="0"/>
                </a:lnTo>
                <a:lnTo>
                  <a:pt x="8314345" y="8314346"/>
                </a:lnTo>
                <a:lnTo>
                  <a:pt x="0" y="8314346"/>
                </a:lnTo>
                <a:lnTo>
                  <a:pt x="0" y="0"/>
                </a:lnTo>
                <a:close/>
              </a:path>
            </a:pathLst>
          </a:custGeom>
          <a:blipFill rotWithShape="1">
            <a:blip r:embed="rId4">
              <a:alphaModFix/>
            </a:blip>
            <a:stretch>
              <a:fillRect b="0" l="0" r="0" t="0"/>
            </a:stretch>
          </a:blipFill>
          <a:ln>
            <a:noFill/>
          </a:ln>
        </p:spPr>
      </p:sp>
      <p:sp>
        <p:nvSpPr>
          <p:cNvPr id="137" name="Google Shape;137;p1"/>
          <p:cNvSpPr txBox="1"/>
          <p:nvPr/>
        </p:nvSpPr>
        <p:spPr>
          <a:xfrm>
            <a:off x="2177865" y="4244869"/>
            <a:ext cx="13932300" cy="3122400"/>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Clr>
                <a:srgbClr val="000000"/>
              </a:buClr>
              <a:buSzPts val="9800"/>
              <a:buFont typeface="Arial"/>
              <a:buNone/>
            </a:pPr>
            <a:r>
              <a:rPr lang="en-US" sz="9800">
                <a:solidFill>
                  <a:srgbClr val="FFFFFF"/>
                </a:solidFill>
              </a:rPr>
              <a:t>SINCRONIZACIÓN</a:t>
            </a:r>
            <a:r>
              <a:rPr lang="en-US" sz="9800">
                <a:solidFill>
                  <a:srgbClr val="FFFFFF"/>
                </a:solidFill>
              </a:rPr>
              <a:t> DE PROCESOS</a:t>
            </a:r>
            <a:endParaRPr b="0" i="0" sz="1400" u="none" cap="none" strike="noStrike">
              <a:solidFill>
                <a:srgbClr val="000000"/>
              </a:solidFill>
              <a:latin typeface="Arial"/>
              <a:ea typeface="Arial"/>
              <a:cs typeface="Arial"/>
              <a:sym typeface="Arial"/>
            </a:endParaRPr>
          </a:p>
        </p:txBody>
      </p:sp>
      <p:sp>
        <p:nvSpPr>
          <p:cNvPr id="138" name="Google Shape;138;p1"/>
          <p:cNvSpPr/>
          <p:nvPr/>
        </p:nvSpPr>
        <p:spPr>
          <a:xfrm rot="5215988">
            <a:off x="14152391" y="6325727"/>
            <a:ext cx="5909466" cy="5865146"/>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grpSp>
        <p:nvGrpSpPr>
          <p:cNvPr id="139" name="Google Shape;139;p1"/>
          <p:cNvGrpSpPr/>
          <p:nvPr/>
        </p:nvGrpSpPr>
        <p:grpSpPr>
          <a:xfrm>
            <a:off x="5261794" y="3344046"/>
            <a:ext cx="7764411" cy="662315"/>
            <a:chOff x="0" y="-28575"/>
            <a:chExt cx="5099278" cy="434975"/>
          </a:xfrm>
        </p:grpSpPr>
        <p:sp>
          <p:nvSpPr>
            <p:cNvPr id="140" name="Google Shape;140;p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
            <p:cNvSpPr txBox="1"/>
            <p:nvPr/>
          </p:nvSpPr>
          <p:spPr>
            <a:xfrm>
              <a:off x="0" y="-28575"/>
              <a:ext cx="5099278" cy="434975"/>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LABORATORIO SISTEMAS OPERATIVOS 2</a:t>
              </a:r>
              <a:endParaRPr b="0" i="0" sz="1400" u="none" cap="none" strike="noStrike">
                <a:solidFill>
                  <a:srgbClr val="000000"/>
                </a:solidFill>
                <a:latin typeface="Arial"/>
                <a:ea typeface="Arial"/>
                <a:cs typeface="Arial"/>
                <a:sym typeface="Arial"/>
              </a:endParaRPr>
            </a:p>
          </p:txBody>
        </p:sp>
      </p:grpSp>
      <p:sp>
        <p:nvSpPr>
          <p:cNvPr id="142" name="Google Shape;142;p1"/>
          <p:cNvSpPr/>
          <p:nvPr/>
        </p:nvSpPr>
        <p:spPr>
          <a:xfrm rot="-9058765">
            <a:off x="-1775274" y="-1771185"/>
            <a:ext cx="5909466" cy="5865146"/>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46" name="Shape 146"/>
        <p:cNvGrpSpPr/>
        <p:nvPr/>
      </p:nvGrpSpPr>
      <p:grpSpPr>
        <a:xfrm>
          <a:off x="0" y="0"/>
          <a:ext cx="0" cy="0"/>
          <a:chOff x="0" y="0"/>
          <a:chExt cx="0" cy="0"/>
        </a:xfrm>
      </p:grpSpPr>
      <p:sp>
        <p:nvSpPr>
          <p:cNvPr id="147" name="Google Shape;147;p2"/>
          <p:cNvSpPr/>
          <p:nvPr/>
        </p:nvSpPr>
        <p:spPr>
          <a:xfrm rot="-6497710">
            <a:off x="-3405387" y="-5755621"/>
            <a:ext cx="22752008" cy="18863483"/>
          </a:xfrm>
          <a:custGeom>
            <a:rect b="b" l="l" r="r" t="t"/>
            <a:pathLst>
              <a:path extrusionOk="0" h="18863483" w="22752008">
                <a:moveTo>
                  <a:pt x="0" y="0"/>
                </a:moveTo>
                <a:lnTo>
                  <a:pt x="22752008" y="0"/>
                </a:lnTo>
                <a:lnTo>
                  <a:pt x="22752008" y="18863483"/>
                </a:lnTo>
                <a:lnTo>
                  <a:pt x="0" y="18863483"/>
                </a:lnTo>
                <a:lnTo>
                  <a:pt x="0" y="0"/>
                </a:lnTo>
                <a:close/>
              </a:path>
            </a:pathLst>
          </a:custGeom>
          <a:blipFill rotWithShape="1">
            <a:blip r:embed="rId3">
              <a:alphaModFix/>
            </a:blip>
            <a:stretch>
              <a:fillRect b="0" l="0" r="0" t="0"/>
            </a:stretch>
          </a:blipFill>
          <a:ln>
            <a:noFill/>
          </a:ln>
        </p:spPr>
      </p:sp>
      <p:grpSp>
        <p:nvGrpSpPr>
          <p:cNvPr id="148" name="Google Shape;148;p2"/>
          <p:cNvGrpSpPr/>
          <p:nvPr/>
        </p:nvGrpSpPr>
        <p:grpSpPr>
          <a:xfrm>
            <a:off x="990401" y="2658590"/>
            <a:ext cx="8247698" cy="6269920"/>
            <a:chOff x="0" y="-28575"/>
            <a:chExt cx="2172233" cy="1651337"/>
          </a:xfrm>
        </p:grpSpPr>
        <p:sp>
          <p:nvSpPr>
            <p:cNvPr id="149" name="Google Shape;149;p2"/>
            <p:cNvSpPr/>
            <p:nvPr/>
          </p:nvSpPr>
          <p:spPr>
            <a:xfrm>
              <a:off x="0" y="0"/>
              <a:ext cx="2172233" cy="1622762"/>
            </a:xfrm>
            <a:custGeom>
              <a:rect b="b" l="l" r="r" t="t"/>
              <a:pathLst>
                <a:path extrusionOk="0" h="1622762" w="2172233">
                  <a:moveTo>
                    <a:pt x="47873" y="0"/>
                  </a:moveTo>
                  <a:lnTo>
                    <a:pt x="2124361" y="0"/>
                  </a:lnTo>
                  <a:cubicBezTo>
                    <a:pt x="2150800" y="0"/>
                    <a:pt x="2172233" y="21433"/>
                    <a:pt x="2172233" y="47873"/>
                  </a:cubicBezTo>
                  <a:lnTo>
                    <a:pt x="2172233" y="1574889"/>
                  </a:lnTo>
                  <a:cubicBezTo>
                    <a:pt x="2172233" y="1601329"/>
                    <a:pt x="2150800" y="1622762"/>
                    <a:pt x="2124361" y="1622762"/>
                  </a:cubicBezTo>
                  <a:lnTo>
                    <a:pt x="47873" y="1622762"/>
                  </a:lnTo>
                  <a:cubicBezTo>
                    <a:pt x="21433" y="1622762"/>
                    <a:pt x="0" y="1601329"/>
                    <a:pt x="0" y="1574889"/>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txBox="1"/>
            <p:nvPr/>
          </p:nvSpPr>
          <p:spPr>
            <a:xfrm>
              <a:off x="0" y="-28575"/>
              <a:ext cx="2172233" cy="165133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51" name="Google Shape;151;p2"/>
          <p:cNvSpPr/>
          <p:nvPr/>
        </p:nvSpPr>
        <p:spPr>
          <a:xfrm>
            <a:off x="1429196" y="3355781"/>
            <a:ext cx="7370107" cy="4984035"/>
          </a:xfrm>
          <a:custGeom>
            <a:rect b="b" l="l" r="r" t="t"/>
            <a:pathLst>
              <a:path extrusionOk="0" h="4984035" w="7370107">
                <a:moveTo>
                  <a:pt x="0" y="0"/>
                </a:moveTo>
                <a:lnTo>
                  <a:pt x="7370107" y="0"/>
                </a:lnTo>
                <a:lnTo>
                  <a:pt x="7370107" y="4984035"/>
                </a:lnTo>
                <a:lnTo>
                  <a:pt x="0" y="4984035"/>
                </a:lnTo>
                <a:lnTo>
                  <a:pt x="0" y="0"/>
                </a:lnTo>
                <a:close/>
              </a:path>
            </a:pathLst>
          </a:custGeom>
          <a:blipFill rotWithShape="1">
            <a:blip r:embed="rId4">
              <a:alphaModFix/>
            </a:blip>
            <a:stretch>
              <a:fillRect b="0" l="0" r="0" t="0"/>
            </a:stretch>
          </a:blipFill>
          <a:ln>
            <a:noFill/>
          </a:ln>
        </p:spPr>
      </p:sp>
      <p:sp>
        <p:nvSpPr>
          <p:cNvPr id="152" name="Google Shape;152;p2"/>
          <p:cNvSpPr txBox="1"/>
          <p:nvPr/>
        </p:nvSpPr>
        <p:spPr>
          <a:xfrm>
            <a:off x="9779080" y="2871553"/>
            <a:ext cx="7518519" cy="593344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300"/>
              <a:buFont typeface="Arial"/>
              <a:buNone/>
            </a:pPr>
            <a:r>
              <a:rPr b="0" i="0" lang="en-US" sz="2300" u="none" cap="none" strike="noStrike">
                <a:solidFill>
                  <a:srgbClr val="FFFFFF"/>
                </a:solidFill>
                <a:latin typeface="Montserrat"/>
                <a:ea typeface="Montserrat"/>
                <a:cs typeface="Montserrat"/>
                <a:sym typeface="Montserrat"/>
              </a:rPr>
              <a:t>Un proceso cooperativo es aquel que puede afectar o ser afectado por otros procesos que se ejecutan en el sistema. Los procesos que cooperan pueden compartir directamente un espacio de direcciones lógicas (es decir, código y datos) o se les puede permitir compartir datos solo a través de archivos o mensajes.</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300"/>
              <a:buFont typeface="Arial"/>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300"/>
              <a:buFont typeface="Arial"/>
              <a:buNone/>
            </a:pPr>
            <a:r>
              <a:rPr b="0" i="0" lang="en-US" sz="2300" u="none" cap="none" strike="noStrike">
                <a:solidFill>
                  <a:srgbClr val="FFFFFF"/>
                </a:solidFill>
                <a:latin typeface="Montserrat"/>
                <a:ea typeface="Montserrat"/>
                <a:cs typeface="Montserrat"/>
                <a:sym typeface="Montserrat"/>
              </a:rPr>
              <a:t>El acceso concurrente a datos compartidos puede provocar inconsistencia en los datos. Por lo que se necesita de mecanismos para garantizar la ejecución ordenada de procesos cooperativos que comparten un espacio de direcciones lógicas, de modo que se mantenga la coherencia de los datos.</a:t>
            </a:r>
            <a:endParaRPr b="0" i="0" sz="1400" u="none" cap="none" strike="noStrike">
              <a:solidFill>
                <a:srgbClr val="000000"/>
              </a:solidFill>
              <a:latin typeface="Arial"/>
              <a:ea typeface="Arial"/>
              <a:cs typeface="Arial"/>
              <a:sym typeface="Arial"/>
            </a:endParaRPr>
          </a:p>
        </p:txBody>
      </p:sp>
      <p:sp>
        <p:nvSpPr>
          <p:cNvPr id="153" name="Google Shape;153;p2"/>
          <p:cNvSpPr txBox="1"/>
          <p:nvPr/>
        </p:nvSpPr>
        <p:spPr>
          <a:xfrm>
            <a:off x="990401" y="1348965"/>
            <a:ext cx="12547938" cy="906907"/>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PROCESOS COOPERATIVOS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57" name="Shape 157"/>
        <p:cNvGrpSpPr/>
        <p:nvPr/>
      </p:nvGrpSpPr>
      <p:grpSpPr>
        <a:xfrm>
          <a:off x="0" y="0"/>
          <a:ext cx="0" cy="0"/>
          <a:chOff x="0" y="0"/>
          <a:chExt cx="0" cy="0"/>
        </a:xfrm>
      </p:grpSpPr>
      <p:sp>
        <p:nvSpPr>
          <p:cNvPr id="158" name="Google Shape;158;p3"/>
          <p:cNvSpPr/>
          <p:nvPr/>
        </p:nvSpPr>
        <p:spPr>
          <a:xfrm>
            <a:off x="-642740" y="-2180459"/>
            <a:ext cx="19075008" cy="15728933"/>
          </a:xfrm>
          <a:custGeom>
            <a:rect b="b" l="l" r="r" t="t"/>
            <a:pathLst>
              <a:path extrusionOk="0" h="15728933" w="19075008">
                <a:moveTo>
                  <a:pt x="0" y="0"/>
                </a:moveTo>
                <a:lnTo>
                  <a:pt x="19075008" y="0"/>
                </a:lnTo>
                <a:lnTo>
                  <a:pt x="19075008" y="15728934"/>
                </a:lnTo>
                <a:lnTo>
                  <a:pt x="0" y="15728934"/>
                </a:lnTo>
                <a:lnTo>
                  <a:pt x="0" y="0"/>
                </a:lnTo>
                <a:close/>
              </a:path>
            </a:pathLst>
          </a:custGeom>
          <a:blipFill rotWithShape="1">
            <a:blip r:embed="rId3">
              <a:alphaModFix/>
            </a:blip>
            <a:stretch>
              <a:fillRect b="0" l="0" r="0" t="0"/>
            </a:stretch>
          </a:blipFill>
          <a:ln>
            <a:noFill/>
          </a:ln>
        </p:spPr>
      </p:sp>
      <p:grpSp>
        <p:nvGrpSpPr>
          <p:cNvPr id="159" name="Google Shape;159;p3"/>
          <p:cNvGrpSpPr/>
          <p:nvPr/>
        </p:nvGrpSpPr>
        <p:grpSpPr>
          <a:xfrm>
            <a:off x="9123454" y="2805960"/>
            <a:ext cx="8247698" cy="6055608"/>
            <a:chOff x="0" y="-28575"/>
            <a:chExt cx="2172233" cy="1594892"/>
          </a:xfrm>
        </p:grpSpPr>
        <p:sp>
          <p:nvSpPr>
            <p:cNvPr id="160" name="Google Shape;160;p3"/>
            <p:cNvSpPr/>
            <p:nvPr/>
          </p:nvSpPr>
          <p:spPr>
            <a:xfrm>
              <a:off x="0" y="0"/>
              <a:ext cx="2172233" cy="1566317"/>
            </a:xfrm>
            <a:custGeom>
              <a:rect b="b" l="l" r="r" t="t"/>
              <a:pathLst>
                <a:path extrusionOk="0" h="1566317" w="2172233">
                  <a:moveTo>
                    <a:pt x="47873" y="0"/>
                  </a:moveTo>
                  <a:lnTo>
                    <a:pt x="2124361" y="0"/>
                  </a:lnTo>
                  <a:cubicBezTo>
                    <a:pt x="2150800" y="0"/>
                    <a:pt x="2172233" y="21433"/>
                    <a:pt x="2172233" y="47873"/>
                  </a:cubicBezTo>
                  <a:lnTo>
                    <a:pt x="2172233" y="1518445"/>
                  </a:lnTo>
                  <a:cubicBezTo>
                    <a:pt x="2172233" y="1531142"/>
                    <a:pt x="2167189" y="1543318"/>
                    <a:pt x="2158212" y="1552296"/>
                  </a:cubicBezTo>
                  <a:cubicBezTo>
                    <a:pt x="2149234" y="1561274"/>
                    <a:pt x="2137057" y="1566317"/>
                    <a:pt x="2124361" y="1566317"/>
                  </a:cubicBezTo>
                  <a:lnTo>
                    <a:pt x="47873" y="1566317"/>
                  </a:lnTo>
                  <a:cubicBezTo>
                    <a:pt x="21433" y="1566317"/>
                    <a:pt x="0" y="1544884"/>
                    <a:pt x="0" y="1518445"/>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
            <p:cNvSpPr txBox="1"/>
            <p:nvPr/>
          </p:nvSpPr>
          <p:spPr>
            <a:xfrm>
              <a:off x="0" y="-28575"/>
              <a:ext cx="2172233" cy="159489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62" name="Google Shape;162;p3"/>
          <p:cNvSpPr/>
          <p:nvPr/>
        </p:nvSpPr>
        <p:spPr>
          <a:xfrm>
            <a:off x="9521095" y="3405425"/>
            <a:ext cx="7452416" cy="4965172"/>
          </a:xfrm>
          <a:custGeom>
            <a:rect b="b" l="l" r="r" t="t"/>
            <a:pathLst>
              <a:path extrusionOk="0" h="4965172" w="7452416">
                <a:moveTo>
                  <a:pt x="0" y="0"/>
                </a:moveTo>
                <a:lnTo>
                  <a:pt x="7452416" y="0"/>
                </a:lnTo>
                <a:lnTo>
                  <a:pt x="7452416" y="4965173"/>
                </a:lnTo>
                <a:lnTo>
                  <a:pt x="0" y="4965173"/>
                </a:lnTo>
                <a:lnTo>
                  <a:pt x="0" y="0"/>
                </a:lnTo>
                <a:close/>
              </a:path>
            </a:pathLst>
          </a:custGeom>
          <a:blipFill rotWithShape="1">
            <a:blip r:embed="rId4">
              <a:alphaModFix/>
            </a:blip>
            <a:stretch>
              <a:fillRect b="0" l="0" r="0" t="0"/>
            </a:stretch>
          </a:blipFill>
          <a:ln>
            <a:noFill/>
          </a:ln>
        </p:spPr>
      </p:sp>
      <p:sp>
        <p:nvSpPr>
          <p:cNvPr id="163" name="Google Shape;163;p3"/>
          <p:cNvSpPr txBox="1"/>
          <p:nvPr/>
        </p:nvSpPr>
        <p:spPr>
          <a:xfrm>
            <a:off x="916848" y="2895406"/>
            <a:ext cx="7777219" cy="555815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La condición de carrera ocurre cuando más de un proceso intenta acceder y modificar los mismos datos o recursos compartidos. Debido a que muchos procesos intentan modificar los datos o recursos compartidos, existen grandes posibilidades de que un proceso obtenga resultados o datos incorrectos.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Por lo tanto, cada proceso corre para decir que tiene datos o recursos correctos y esto se denomina condición de carrera.</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p:txBody>
      </p:sp>
      <p:sp>
        <p:nvSpPr>
          <p:cNvPr id="164" name="Google Shape;164;p3"/>
          <p:cNvSpPr txBox="1"/>
          <p:nvPr/>
        </p:nvSpPr>
        <p:spPr>
          <a:xfrm>
            <a:off x="1008154" y="1653419"/>
            <a:ext cx="12547938" cy="906907"/>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CONDICIÓN DE CARRERA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68" name="Shape 168"/>
        <p:cNvGrpSpPr/>
        <p:nvPr/>
      </p:nvGrpSpPr>
      <p:grpSpPr>
        <a:xfrm>
          <a:off x="0" y="0"/>
          <a:ext cx="0" cy="0"/>
          <a:chOff x="0" y="0"/>
          <a:chExt cx="0" cy="0"/>
        </a:xfrm>
      </p:grpSpPr>
      <p:sp>
        <p:nvSpPr>
          <p:cNvPr id="169" name="Google Shape;169;p4"/>
          <p:cNvSpPr/>
          <p:nvPr/>
        </p:nvSpPr>
        <p:spPr>
          <a:xfrm>
            <a:off x="-341683" y="-2247451"/>
            <a:ext cx="19480091" cy="13928265"/>
          </a:xfrm>
          <a:custGeom>
            <a:rect b="b" l="l" r="r" t="t"/>
            <a:pathLst>
              <a:path extrusionOk="0" h="13928265" w="19480091">
                <a:moveTo>
                  <a:pt x="0" y="0"/>
                </a:moveTo>
                <a:lnTo>
                  <a:pt x="19480091" y="0"/>
                </a:lnTo>
                <a:lnTo>
                  <a:pt x="19480091" y="13928266"/>
                </a:lnTo>
                <a:lnTo>
                  <a:pt x="0" y="13928266"/>
                </a:lnTo>
                <a:lnTo>
                  <a:pt x="0" y="0"/>
                </a:lnTo>
                <a:close/>
              </a:path>
            </a:pathLst>
          </a:custGeom>
          <a:blipFill rotWithShape="1">
            <a:blip r:embed="rId3">
              <a:alphaModFix/>
            </a:blip>
            <a:stretch>
              <a:fillRect b="0" l="0" r="0" t="0"/>
            </a:stretch>
          </a:blipFill>
          <a:ln>
            <a:noFill/>
          </a:ln>
        </p:spPr>
      </p:sp>
      <p:sp>
        <p:nvSpPr>
          <p:cNvPr id="170" name="Google Shape;170;p4"/>
          <p:cNvSpPr/>
          <p:nvPr/>
        </p:nvSpPr>
        <p:spPr>
          <a:xfrm rot="602968">
            <a:off x="11039684" y="2368416"/>
            <a:ext cx="5543231" cy="5550168"/>
          </a:xfrm>
          <a:custGeom>
            <a:rect b="b" l="l" r="r" t="t"/>
            <a:pathLst>
              <a:path extrusionOk="0" h="5550168" w="5543231">
                <a:moveTo>
                  <a:pt x="0" y="0"/>
                </a:moveTo>
                <a:lnTo>
                  <a:pt x="5543231" y="0"/>
                </a:lnTo>
                <a:lnTo>
                  <a:pt x="5543231" y="5550168"/>
                </a:lnTo>
                <a:lnTo>
                  <a:pt x="0" y="5550168"/>
                </a:lnTo>
                <a:lnTo>
                  <a:pt x="0" y="0"/>
                </a:lnTo>
                <a:close/>
              </a:path>
            </a:pathLst>
          </a:custGeom>
          <a:blipFill rotWithShape="1">
            <a:blip r:embed="rId4">
              <a:alphaModFix/>
            </a:blip>
            <a:stretch>
              <a:fillRect b="0" l="0" r="0" t="0"/>
            </a:stretch>
          </a:blipFill>
          <a:ln>
            <a:noFill/>
          </a:ln>
        </p:spPr>
      </p:sp>
      <p:sp>
        <p:nvSpPr>
          <p:cNvPr id="171" name="Google Shape;171;p4"/>
          <p:cNvSpPr txBox="1"/>
          <p:nvPr/>
        </p:nvSpPr>
        <p:spPr>
          <a:xfrm>
            <a:off x="1283907" y="3047929"/>
            <a:ext cx="8735928" cy="470090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Considere un sistema que consta de n procesos {Po, P1, ..., Pn-1}. Cada proceso tiene un segmento de código, llamado sección crítica, en el que el proceso puede estar cambiando variables comunes, actualizando una tabla, escribiendo un archivo, etc.</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La característica importante del sistema es que, cuando un proceso se ejecuta en su sección crítica, no se permite que ningún otro proceso se ejecute en su sección crítica.</a:t>
            </a:r>
            <a:endParaRPr b="0" i="0" sz="1400" u="none" cap="none" strike="noStrike">
              <a:solidFill>
                <a:srgbClr val="000000"/>
              </a:solidFill>
              <a:latin typeface="Arial"/>
              <a:ea typeface="Arial"/>
              <a:cs typeface="Arial"/>
              <a:sym typeface="Arial"/>
            </a:endParaRPr>
          </a:p>
        </p:txBody>
      </p:sp>
      <p:sp>
        <p:nvSpPr>
          <p:cNvPr id="172" name="Google Shape;172;p4"/>
          <p:cNvSpPr txBox="1"/>
          <p:nvPr/>
        </p:nvSpPr>
        <p:spPr>
          <a:xfrm>
            <a:off x="1263361" y="1917825"/>
            <a:ext cx="125478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SECCIÓN </a:t>
            </a:r>
            <a:r>
              <a:rPr lang="en-US" sz="5899">
                <a:solidFill>
                  <a:srgbClr val="FFFFFF"/>
                </a:solidFill>
              </a:rPr>
              <a:t>CRÍTICA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76" name="Shape 176"/>
        <p:cNvGrpSpPr/>
        <p:nvPr/>
      </p:nvGrpSpPr>
      <p:grpSpPr>
        <a:xfrm>
          <a:off x="0" y="0"/>
          <a:ext cx="0" cy="0"/>
          <a:chOff x="0" y="0"/>
          <a:chExt cx="0" cy="0"/>
        </a:xfrm>
      </p:grpSpPr>
      <p:sp>
        <p:nvSpPr>
          <p:cNvPr id="177" name="Google Shape;177;p5"/>
          <p:cNvSpPr/>
          <p:nvPr/>
        </p:nvSpPr>
        <p:spPr>
          <a:xfrm>
            <a:off x="-341683" y="-2247451"/>
            <a:ext cx="19480091" cy="13928265"/>
          </a:xfrm>
          <a:custGeom>
            <a:rect b="b" l="l" r="r" t="t"/>
            <a:pathLst>
              <a:path extrusionOk="0" h="13928265" w="19480091">
                <a:moveTo>
                  <a:pt x="0" y="0"/>
                </a:moveTo>
                <a:lnTo>
                  <a:pt x="19480091" y="0"/>
                </a:lnTo>
                <a:lnTo>
                  <a:pt x="19480091" y="13928266"/>
                </a:lnTo>
                <a:lnTo>
                  <a:pt x="0" y="13928266"/>
                </a:lnTo>
                <a:lnTo>
                  <a:pt x="0" y="0"/>
                </a:lnTo>
                <a:close/>
              </a:path>
            </a:pathLst>
          </a:custGeom>
          <a:blipFill rotWithShape="1">
            <a:blip r:embed="rId3">
              <a:alphaModFix/>
            </a:blip>
            <a:stretch>
              <a:fillRect b="0" l="0" r="0" t="0"/>
            </a:stretch>
          </a:blipFill>
          <a:ln>
            <a:noFill/>
          </a:ln>
        </p:spPr>
      </p:sp>
      <p:grpSp>
        <p:nvGrpSpPr>
          <p:cNvPr id="178" name="Google Shape;178;p5"/>
          <p:cNvGrpSpPr/>
          <p:nvPr/>
        </p:nvGrpSpPr>
        <p:grpSpPr>
          <a:xfrm>
            <a:off x="9555351" y="1467961"/>
            <a:ext cx="7451054" cy="7242581"/>
            <a:chOff x="0" y="-28575"/>
            <a:chExt cx="1962417" cy="1907511"/>
          </a:xfrm>
        </p:grpSpPr>
        <p:sp>
          <p:nvSpPr>
            <p:cNvPr id="179" name="Google Shape;179;p5"/>
            <p:cNvSpPr/>
            <p:nvPr/>
          </p:nvSpPr>
          <p:spPr>
            <a:xfrm>
              <a:off x="0" y="0"/>
              <a:ext cx="1962417" cy="1878936"/>
            </a:xfrm>
            <a:custGeom>
              <a:rect b="b" l="l" r="r" t="t"/>
              <a:pathLst>
                <a:path extrusionOk="0" h="1878936" w="1962417">
                  <a:moveTo>
                    <a:pt x="52991" y="0"/>
                  </a:moveTo>
                  <a:lnTo>
                    <a:pt x="1909426" y="0"/>
                  </a:lnTo>
                  <a:cubicBezTo>
                    <a:pt x="1923481" y="0"/>
                    <a:pt x="1936959" y="5583"/>
                    <a:pt x="1946897" y="15521"/>
                  </a:cubicBezTo>
                  <a:cubicBezTo>
                    <a:pt x="1956834" y="25458"/>
                    <a:pt x="1962417" y="38937"/>
                    <a:pt x="1962417" y="52991"/>
                  </a:cubicBezTo>
                  <a:lnTo>
                    <a:pt x="1962417" y="1825945"/>
                  </a:lnTo>
                  <a:cubicBezTo>
                    <a:pt x="1962417" y="1839999"/>
                    <a:pt x="1956834" y="1853478"/>
                    <a:pt x="1946897" y="1863415"/>
                  </a:cubicBezTo>
                  <a:cubicBezTo>
                    <a:pt x="1936959" y="1873353"/>
                    <a:pt x="1923481" y="1878936"/>
                    <a:pt x="1909426" y="1878936"/>
                  </a:cubicBezTo>
                  <a:lnTo>
                    <a:pt x="52991" y="1878936"/>
                  </a:lnTo>
                  <a:cubicBezTo>
                    <a:pt x="38937" y="1878936"/>
                    <a:pt x="25458" y="1873353"/>
                    <a:pt x="15521" y="1863415"/>
                  </a:cubicBezTo>
                  <a:cubicBezTo>
                    <a:pt x="5583" y="1853478"/>
                    <a:pt x="0" y="1839999"/>
                    <a:pt x="0" y="1825945"/>
                  </a:cubicBezTo>
                  <a:lnTo>
                    <a:pt x="0" y="52991"/>
                  </a:lnTo>
                  <a:cubicBezTo>
                    <a:pt x="0" y="38937"/>
                    <a:pt x="5583" y="25458"/>
                    <a:pt x="15521" y="15521"/>
                  </a:cubicBezTo>
                  <a:cubicBezTo>
                    <a:pt x="25458" y="5583"/>
                    <a:pt x="38937" y="0"/>
                    <a:pt x="52991"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5"/>
            <p:cNvSpPr txBox="1"/>
            <p:nvPr/>
          </p:nvSpPr>
          <p:spPr>
            <a:xfrm>
              <a:off x="0" y="-28575"/>
              <a:ext cx="1962417" cy="190751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81" name="Google Shape;181;p5"/>
          <p:cNvSpPr/>
          <p:nvPr/>
        </p:nvSpPr>
        <p:spPr>
          <a:xfrm>
            <a:off x="9979761" y="1954684"/>
            <a:ext cx="6602235" cy="6288629"/>
          </a:xfrm>
          <a:custGeom>
            <a:rect b="b" l="l" r="r" t="t"/>
            <a:pathLst>
              <a:path extrusionOk="0" h="6288629" w="6602235">
                <a:moveTo>
                  <a:pt x="0" y="0"/>
                </a:moveTo>
                <a:lnTo>
                  <a:pt x="6602235" y="0"/>
                </a:lnTo>
                <a:lnTo>
                  <a:pt x="6602235" y="6288629"/>
                </a:lnTo>
                <a:lnTo>
                  <a:pt x="0" y="6288629"/>
                </a:lnTo>
                <a:lnTo>
                  <a:pt x="0" y="0"/>
                </a:lnTo>
                <a:close/>
              </a:path>
            </a:pathLst>
          </a:custGeom>
          <a:blipFill rotWithShape="1">
            <a:blip r:embed="rId4">
              <a:alphaModFix/>
            </a:blip>
            <a:stretch>
              <a:fillRect b="0" l="0" r="0" t="0"/>
            </a:stretch>
          </a:blipFill>
          <a:ln>
            <a:noFill/>
          </a:ln>
        </p:spPr>
      </p:sp>
      <p:sp>
        <p:nvSpPr>
          <p:cNvPr id="182" name="Google Shape;182;p5"/>
          <p:cNvSpPr txBox="1"/>
          <p:nvPr/>
        </p:nvSpPr>
        <p:spPr>
          <a:xfrm>
            <a:off x="1281595" y="2096084"/>
            <a:ext cx="7784005" cy="598678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El uso de la sección crítica es un permite que los procesos puedan cooperar sin modificar los datos de otro proceso mientras este se esta ejecutando.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Cada proceso debe solicitar permiso para ingresar a su sección crítica.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600"/>
              <a:buFont typeface="Arial"/>
              <a:buNone/>
            </a:pPr>
            <a:r>
              <a:rPr b="0" i="0" lang="en-US" sz="2600" u="none" cap="none" strike="noStrike">
                <a:solidFill>
                  <a:srgbClr val="FFFFFF"/>
                </a:solidFill>
                <a:latin typeface="Montserrat"/>
                <a:ea typeface="Montserrat"/>
                <a:cs typeface="Montserrat"/>
                <a:sym typeface="Montserrat"/>
              </a:rPr>
              <a:t>La sección de código que implementa esta solicitud es la sección de entrada. La sección crítica puede ir seguida de una sección de salida. El código restante es la sección restante.</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600"/>
              <a:buFont typeface="Arial"/>
              <a:buNone/>
            </a:pPr>
            <a:r>
              <a:t/>
            </a:r>
            <a:endParaRPr b="0" i="0" sz="2600" u="none" cap="none" strike="noStrike">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